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1" r:id="rId3"/>
    <p:sldId id="354" r:id="rId4"/>
    <p:sldId id="319" r:id="rId5"/>
    <p:sldId id="303" r:id="rId6"/>
    <p:sldId id="332" r:id="rId7"/>
    <p:sldId id="304" r:id="rId8"/>
    <p:sldId id="323" r:id="rId9"/>
    <p:sldId id="355" r:id="rId10"/>
    <p:sldId id="346" r:id="rId11"/>
    <p:sldId id="347" r:id="rId12"/>
    <p:sldId id="356" r:id="rId13"/>
    <p:sldId id="357" r:id="rId14"/>
    <p:sldId id="320" r:id="rId15"/>
    <p:sldId id="325" r:id="rId16"/>
    <p:sldId id="330" r:id="rId17"/>
    <p:sldId id="324" r:id="rId18"/>
    <p:sldId id="351" r:id="rId19"/>
    <p:sldId id="339" r:id="rId20"/>
    <p:sldId id="337" r:id="rId21"/>
    <p:sldId id="327" r:id="rId22"/>
    <p:sldId id="328" r:id="rId23"/>
    <p:sldId id="329" r:id="rId24"/>
    <p:sldId id="345" r:id="rId25"/>
    <p:sldId id="350" r:id="rId26"/>
    <p:sldId id="321" r:id="rId27"/>
    <p:sldId id="287" r:id="rId28"/>
    <p:sldId id="288" r:id="rId29"/>
    <p:sldId id="342" r:id="rId30"/>
    <p:sldId id="344" r:id="rId31"/>
    <p:sldId id="348" r:id="rId32"/>
    <p:sldId id="264" r:id="rId33"/>
  </p:sldIdLst>
  <p:sldSz cx="9144000" cy="6858000" type="screen4x3"/>
  <p:notesSz cx="7099300" cy="10234613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3900F"/>
    <a:srgbClr val="4B721D"/>
    <a:srgbClr val="5A7411"/>
    <a:srgbClr val="8DC73F"/>
    <a:srgbClr val="00853E"/>
    <a:srgbClr val="6B778A"/>
    <a:srgbClr val="00416E"/>
    <a:srgbClr val="7E9E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432" autoAdjust="0"/>
  </p:normalViewPr>
  <p:slideViewPr>
    <p:cSldViewPr snapToGrid="0">
      <p:cViewPr>
        <p:scale>
          <a:sx n="68" d="100"/>
          <a:sy n="68" d="100"/>
        </p:scale>
        <p:origin x="-279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6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NERP Tropical Ecosystem Hub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DAE953B-89A2-4B37-9A18-73C42DC02DBA}" type="datetime5">
              <a:rPr lang="en-US"/>
              <a:pPr>
                <a:defRPr/>
              </a:pPr>
              <a:t>29-Apr-14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NERP Tropical Ecosystems Hub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8F2949F-6E2C-44FD-80AB-048C44DB52DD}" type="datetime5">
              <a:rPr lang="en-US"/>
              <a:pPr>
                <a:defRPr/>
              </a:pPr>
              <a:t>29-Apr-14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17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35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00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02ED-30DE-4656-AD55-71B8AB2724B7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6DC2-B3A2-41A4-B1A8-3620A839F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1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599C-2992-4209-BA69-219556DEA3CC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7E3F-17A5-4589-985E-DB2DDE51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538-C970-4E13-A1D7-D9684327929A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E6A7-70E1-40B0-833C-163E56F9A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E20E-47D4-4D56-91FD-37505B92B254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4A99-2123-4100-8E39-9DC20180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5332-9415-491B-98BF-E3891E30B54F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807B-15BD-4F4C-8D66-234D85E81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4E4E-BC89-4D8C-A94E-750699536D91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2193-96B7-4E8D-AD40-192B7C8F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40CA-E8F2-47A8-A665-DF9A35F3ABFA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10F6-4369-49E2-8301-2F6CF252E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A68F-1207-45B5-8DC0-2C266C36D08A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527A-3BA8-4367-BF60-9ECBE29CD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AA25-4DAB-45A6-91AA-8BAEC0CDC3B8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D14F-6E12-4199-AFFF-2B0B1F0FE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2DD1-5B32-4A8F-ADCD-890809AA4EFB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E699-D7D6-45DE-94E3-A3B522811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C7D7-918B-46E4-9121-F0B98F4F5750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433B-83E3-4A31-BFAF-9D64DA7F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461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60104"/>
            <a:ext cx="8229600" cy="39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AA7D34-FE21-4B26-B0AA-3D71A7778F49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F7E02-65F1-45B3-9EFF-C6A9D405B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 flipH="1">
            <a:off x="374650" y="215900"/>
            <a:ext cx="274955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8" name="Picture 2" descr="C:\SHAN\Logos\NERP TE Hub\DSEWPaC NERP LOGO SUITE\COLOUR\DSEWPaC NERP LOGO-CMYK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23865" r="9740" b="18539"/>
          <a:stretch>
            <a:fillRect/>
          </a:stretch>
        </p:blipFill>
        <p:spPr bwMode="auto">
          <a:xfrm>
            <a:off x="341933" y="215900"/>
            <a:ext cx="25241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B721D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721D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B721D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B721D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B721D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B721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hyperlink" Target="http://maps.e-atlas.org.au/index.html?intro=false&amp;z=7&amp;ll=145.91260,-15.19976&amp;l0=ea_ea-be:World_NED_10m-cities,ea_ea:GBR_QDPI-F_Composite-seagrass-1984-2007,ea_ea:GBR_MTSRF_Grech_JCU_Dugong-dist-1986-2005,ea_ea-be:World_Bright-Earth-e-Atlas-basemap&amp;o0=,0.75,,0.46&amp;pf0=142.12781:-19.4048:147.96155:-10.6178:142.34753:-10.94157:142.27063:-19.052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flickr.com/photos/pftqg/3839728218/in/photostream/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e-atlas.org.au/index.html?intro=false&amp;z=9&amp;ll=145.20123,-14.61320&amp;l0=ea_ea:QLD_AMSA_VesselTracking_20130508_20130822,ea_ea:GBR_QDPI-F_Composite-seagrass-1984-2007,ea_ea:GBR_MTSRF_Grech_JCU_Dugong-dist-1986-2005,ea_ea-be:World_Bright-Earth-e-Atlas-basemap&amp;o0=,0.75,,0.4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e-atlas.org.au/index.html?intro=false&amp;z=11&amp;ll=145.15542,-14.51468&amp;l0=ea_ea:GBR_GBRMPA_Designated-shipping-areas,ea_ea-landsat:QLD_e-Atlas-NASA_Landsat_L5096070_07020110814,ea_ea-be:World_Bright-Earth-e-Atlas-basemap&amp;s0=Polygon_Outline-dashed-BW&amp;o0=0.5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.aims.gov.au/aimsrtds/webcams.xhtml#1166?2013-0401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maps.e-atlas.org.au/index.html?intro=false&amp;z=10&amp;ll=145.44415,-14.47646&amp;l0=ea_ea:QLD_AMSA_VesselTracking_20130508_20130822,ea_ea:GBR_JCU_Bathymetry-3DGBR,ea_ea-be:World_Bright-Earth-e-Atlas-basemap&amp;s0=QLD_AMSA_VesselTracking_Red,Bathymetry-0-20m-Yellow-blue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youtube.com/watch?v=N2zK3sAtr-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au/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65.jpeg"/><Relationship Id="rId10" Type="http://schemas.openxmlformats.org/officeDocument/2006/relationships/image" Target="../media/image67.png"/><Relationship Id="rId4" Type="http://schemas.openxmlformats.org/officeDocument/2006/relationships/image" Target="../media/image64.jpeg"/><Relationship Id="rId9" Type="http://schemas.openxmlformats.org/officeDocument/2006/relationships/hyperlink" Target="http://e-atlas.org.au/resources/image-submission-for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3900" y="2362200"/>
            <a:ext cx="588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4B721D"/>
                </a:solidFill>
                <a:latin typeface="Calibri" pitchFamily="34" charset="0"/>
                <a:cs typeface="Calibri"/>
              </a:rPr>
              <a:t>e-Atlas – Technical Overview</a:t>
            </a:r>
          </a:p>
        </p:txBody>
      </p:sp>
      <p:pic>
        <p:nvPicPr>
          <p:cNvPr id="2052" name="Picture 2" descr="C:\SHAN\Logos\NERP TE Hub\DSEWPaC NERP LOGO SUITE\COLOUR\DSEWPaC NERP LOGO-CMY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23865" r="9740" b="18539"/>
          <a:stretch>
            <a:fillRect/>
          </a:stretch>
        </p:blipFill>
        <p:spPr bwMode="auto">
          <a:xfrm>
            <a:off x="438150" y="352425"/>
            <a:ext cx="39243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3900" y="4357688"/>
            <a:ext cx="541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6B778A"/>
                </a:solidFill>
                <a:latin typeface="+mn-lt"/>
              </a:rPr>
              <a:t>Eric Lawrey</a:t>
            </a:r>
            <a:endParaRPr lang="en-US" sz="3200" dirty="0">
              <a:solidFill>
                <a:srgbClr val="6B778A"/>
              </a:solidFill>
              <a:latin typeface="+mn-lt"/>
            </a:endParaRPr>
          </a:p>
        </p:txBody>
      </p:sp>
      <p:pic>
        <p:nvPicPr>
          <p:cNvPr id="6" name="Picture 15" descr="AIMS-Aus-Gov-si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229225"/>
            <a:ext cx="32400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e-Atlas_Full_LB_v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2663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092700"/>
            <a:ext cx="107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49072" y="3013184"/>
            <a:ext cx="6297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6B778A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6B778A"/>
                </a:solidFill>
                <a:latin typeface="+mn-lt"/>
              </a:rPr>
              <a:t>Data management and visualization for environmental research data</a:t>
            </a:r>
            <a:endParaRPr lang="en-US" sz="2000" dirty="0">
              <a:solidFill>
                <a:srgbClr val="6B778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06" y="1665513"/>
            <a:ext cx="3628371" cy="51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Relationship between Dugongs (JCU) and Seagrass (QDPI)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60104"/>
            <a:ext cx="4495800" cy="3966059"/>
          </a:xfrm>
        </p:spPr>
        <p:txBody>
          <a:bodyPr/>
          <a:lstStyle/>
          <a:p>
            <a:r>
              <a:rPr lang="en-AU" dirty="0" smtClean="0"/>
              <a:t>High dugong areas match closely areas of inshore seagrass meadows</a:t>
            </a:r>
          </a:p>
          <a:p>
            <a:r>
              <a:rPr lang="en-AU" dirty="0" smtClean="0"/>
              <a:t>Combining data to two institutions</a:t>
            </a:r>
          </a:p>
        </p:txBody>
      </p:sp>
      <p:pic>
        <p:nvPicPr>
          <p:cNvPr id="1026" name="Picture 2" descr="http://eatlas.org.au/sites/default/files/styles/m_very_large/public/nerp-te/9-2/284_nerp-te-image1-9-2.jpeg?itok=B6pRRoU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4541" y="0"/>
            <a:ext cx="2203354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3.staticflickr.com/2423/3839728218_5b6bff17fc_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7895" y="0"/>
            <a:ext cx="2186105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514" y="6314531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Images: Seagrass, CSIRO; </a:t>
            </a:r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Dugong</a:t>
            </a:r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CC-BY Patrick 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Quinn-Graham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69" y="1989138"/>
            <a:ext cx="2002002" cy="13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458" y="5782067"/>
            <a:ext cx="2623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3" name="Picture 9" descr="http://maps.e-atlas.org.au/resources/images/arrow_ou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42783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Shipping – Vessel tracking (AMSA)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60105"/>
            <a:ext cx="4844143" cy="1203582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Shipping is constrained near Lizard Island</a:t>
            </a:r>
          </a:p>
          <a:p>
            <a:r>
              <a:rPr lang="en-AU" dirty="0" smtClean="0"/>
              <a:t>Ships travel over seagrass and dugong areas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54" y="1732872"/>
            <a:ext cx="3631556" cy="50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801" y="3592285"/>
            <a:ext cx="979714" cy="72934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822371" y="3254829"/>
            <a:ext cx="2928259" cy="337458"/>
          </a:xfrm>
          <a:prstGeom prst="line">
            <a:avLst/>
          </a:prstGeom>
          <a:ln w="19050">
            <a:solidFill>
              <a:schemeClr val="accent1">
                <a:alpha val="51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65914" y="4321629"/>
            <a:ext cx="2906486" cy="2090057"/>
          </a:xfrm>
          <a:prstGeom prst="line">
            <a:avLst/>
          </a:prstGeom>
          <a:ln w="19050">
            <a:solidFill>
              <a:schemeClr val="accent1">
                <a:alpha val="51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1" y="643521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9" descr="http://maps.e-atlas.org.au/resources/images/arrow_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6495926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409" y="3189514"/>
            <a:ext cx="3847419" cy="32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01" y="0"/>
            <a:ext cx="2569499" cy="11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469572"/>
            <a:ext cx="8262257" cy="50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666976"/>
          </a:xfrm>
        </p:spPr>
        <p:txBody>
          <a:bodyPr/>
          <a:lstStyle/>
          <a:p>
            <a:r>
              <a:rPr lang="en-AU" dirty="0" smtClean="0"/>
              <a:t>What can we see from Landsat (NASA)?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850573" y="1513113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14</a:t>
            </a:r>
            <a:r>
              <a:rPr lang="en-AU" baseline="30000" dirty="0" smtClean="0">
                <a:solidFill>
                  <a:schemeClr val="bg1"/>
                </a:solidFill>
              </a:rPr>
              <a:t>th</a:t>
            </a:r>
            <a:r>
              <a:rPr lang="en-AU" dirty="0" smtClean="0">
                <a:solidFill>
                  <a:schemeClr val="bg1"/>
                </a:solidFill>
              </a:rPr>
              <a:t> August 2011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545" y="1079439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9" descr="http://maps.e-atlas.org.au/resources/images/arrow_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7" y="1140155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90" y="0"/>
            <a:ext cx="2709610" cy="95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01342" y="6566356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Image: 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Lizard Island Camera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AIMS, 2013-0402-151035</a:t>
            </a:r>
          </a:p>
        </p:txBody>
      </p:sp>
    </p:spTree>
    <p:extLst>
      <p:ext uri="{BB962C8B-B14F-4D97-AF65-F5344CB8AC3E}">
        <p14:creationId xmlns:p14="http://schemas.microsoft.com/office/powerpoint/2010/main" val="25923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601662"/>
          </a:xfrm>
        </p:spPr>
        <p:txBody>
          <a:bodyPr/>
          <a:lstStyle/>
          <a:p>
            <a:r>
              <a:rPr lang="en-AU" dirty="0" smtClean="0"/>
              <a:t>Bathymetry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5447"/>
            <a:ext cx="4985657" cy="2063553"/>
          </a:xfrm>
        </p:spPr>
        <p:txBody>
          <a:bodyPr/>
          <a:lstStyle/>
          <a:p>
            <a:r>
              <a:rPr lang="en-AU" dirty="0" smtClean="0"/>
              <a:t>One of the few shallow regions along the shipping channels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45" y="0"/>
            <a:ext cx="3756555" cy="677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773" y="2416629"/>
            <a:ext cx="4723936" cy="42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4267199"/>
            <a:ext cx="1418817" cy="234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04857" y="446314"/>
            <a:ext cx="1055913" cy="92528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5780314" y="6369896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View as interactive map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 descr="http://maps.e-atlas.org.au/resources/images/arrow_o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6" y="6430612"/>
            <a:ext cx="195943" cy="1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7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</a:t>
            </a:r>
            <a:r>
              <a:rPr lang="en-AU" baseline="0" dirty="0" smtClean="0"/>
              <a:t> and Architecture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726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 Philosophy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Open data / open  source software</a:t>
            </a:r>
          </a:p>
          <a:p>
            <a:r>
              <a:rPr lang="en-AU" dirty="0" smtClean="0"/>
              <a:t>Follow national / international standards</a:t>
            </a:r>
          </a:p>
          <a:p>
            <a:r>
              <a:rPr lang="en-AU" dirty="0" smtClean="0"/>
              <a:t>Use off-the-shelf software where possible</a:t>
            </a:r>
          </a:p>
          <a:p>
            <a:r>
              <a:rPr lang="en-AU" dirty="0" smtClean="0"/>
              <a:t>Use custom software for integration  and presentation of content to allow tailoring to stakeholder needs</a:t>
            </a:r>
          </a:p>
          <a:p>
            <a:r>
              <a:rPr lang="en-AU" dirty="0" smtClean="0"/>
              <a:t>Provide a curated service to reduce burden on researchers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89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944" y="104930"/>
            <a:ext cx="5553856" cy="1143000"/>
          </a:xfrm>
        </p:spPr>
        <p:txBody>
          <a:bodyPr/>
          <a:lstStyle/>
          <a:p>
            <a:r>
              <a:rPr lang="en-AU" dirty="0" smtClean="0"/>
              <a:t>Content Preparation</a:t>
            </a:r>
            <a:endParaRPr lang="en-AU" dirty="0"/>
          </a:p>
        </p:txBody>
      </p:sp>
      <p:grpSp>
        <p:nvGrpSpPr>
          <p:cNvPr id="282" name="Group 281"/>
          <p:cNvGrpSpPr/>
          <p:nvPr/>
        </p:nvGrpSpPr>
        <p:grpSpPr>
          <a:xfrm>
            <a:off x="719572" y="1340768"/>
            <a:ext cx="8280920" cy="5337884"/>
            <a:chOff x="719572" y="1340768"/>
            <a:chExt cx="8280920" cy="5337884"/>
          </a:xfrm>
        </p:grpSpPr>
        <p:grpSp>
          <p:nvGrpSpPr>
            <p:cNvPr id="283" name="Group 282"/>
            <p:cNvGrpSpPr/>
            <p:nvPr/>
          </p:nvGrpSpPr>
          <p:grpSpPr>
            <a:xfrm>
              <a:off x="791580" y="5517232"/>
              <a:ext cx="546097" cy="717550"/>
              <a:chOff x="755576" y="5085184"/>
              <a:chExt cx="546097" cy="717550"/>
            </a:xfrm>
          </p:grpSpPr>
          <p:grpSp>
            <p:nvGrpSpPr>
              <p:cNvPr id="429" name="Group 23"/>
              <p:cNvGrpSpPr>
                <a:grpSpLocks/>
              </p:cNvGrpSpPr>
              <p:nvPr/>
            </p:nvGrpSpPr>
            <p:grpSpPr bwMode="auto">
              <a:xfrm>
                <a:off x="755576" y="5085184"/>
                <a:ext cx="546097" cy="717550"/>
                <a:chOff x="3897315" y="4725988"/>
                <a:chExt cx="546099" cy="717550"/>
              </a:xfrm>
            </p:grpSpPr>
            <p:sp>
              <p:nvSpPr>
                <p:cNvPr id="431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32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33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34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30" name="Picture 1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159" y="5435699"/>
                <a:ext cx="356872" cy="354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4" name="Rectangle 283"/>
            <p:cNvSpPr/>
            <p:nvPr/>
          </p:nvSpPr>
          <p:spPr>
            <a:xfrm>
              <a:off x="755576" y="2348880"/>
              <a:ext cx="6552728" cy="2304256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1043608" y="234888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Stories</a:t>
              </a:r>
              <a:endParaRPr lang="en-AU" dirty="0"/>
            </a:p>
          </p:txBody>
        </p:sp>
        <p:cxnSp>
          <p:nvCxnSpPr>
            <p:cNvPr id="286" name="Straight Connector 285"/>
            <p:cNvCxnSpPr/>
            <p:nvPr/>
          </p:nvCxnSpPr>
          <p:spPr>
            <a:xfrm>
              <a:off x="1115616" y="2924944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1115616" y="2996952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1115616" y="2816932"/>
              <a:ext cx="864096" cy="0"/>
            </a:xfrm>
            <a:prstGeom prst="line">
              <a:avLst/>
            </a:prstGeom>
            <a:ln w="603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Group 288"/>
            <p:cNvGrpSpPr/>
            <p:nvPr/>
          </p:nvGrpSpPr>
          <p:grpSpPr>
            <a:xfrm>
              <a:off x="1619672" y="3068960"/>
              <a:ext cx="360040" cy="288032"/>
              <a:chOff x="1403648" y="2708920"/>
              <a:chExt cx="864096" cy="288032"/>
            </a:xfrm>
          </p:grpSpPr>
          <p:cxnSp>
            <p:nvCxnSpPr>
              <p:cNvPr id="424" name="Straight Connector 423"/>
              <p:cNvCxnSpPr/>
              <p:nvPr/>
            </p:nvCxnSpPr>
            <p:spPr>
              <a:xfrm>
                <a:off x="1403648" y="2708920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1403648" y="2780928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1403648" y="2852936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>
                <a:off x="1403648" y="2924944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1403648" y="2996952"/>
                <a:ext cx="864096" cy="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>
              <a:off x="1115616" y="3429000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1115616" y="3501008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1115616" y="3573016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1115616" y="3645024"/>
              <a:ext cx="86409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/>
            <p:cNvSpPr txBox="1"/>
            <p:nvPr/>
          </p:nvSpPr>
          <p:spPr>
            <a:xfrm>
              <a:off x="4788024" y="23488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Data Catalogue</a:t>
              </a:r>
              <a:endParaRPr lang="en-AU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915816" y="2348880"/>
              <a:ext cx="15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Map Layers</a:t>
              </a:r>
              <a:endParaRPr lang="en-AU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971600" y="2708920"/>
              <a:ext cx="1152128" cy="1800200"/>
            </a:xfrm>
            <a:prstGeom prst="rect">
              <a:avLst/>
            </a:prstGeom>
            <a:noFill/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6372200" y="234888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Data</a:t>
              </a:r>
              <a:endParaRPr lang="en-AU" dirty="0"/>
            </a:p>
          </p:txBody>
        </p:sp>
        <p:pic>
          <p:nvPicPr>
            <p:cNvPr id="298" name="Picture 10" descr="http://maps.e-atlas.org.au/maps/wms?TRANSPARENT=TRUE&amp;LAYERS=WT_MTSRF_JCU_Vertebrate-atlas_2010%3ARealized-CURR&amp;STYLES=&amp;FORMAT=image%2Fpng&amp;SERVICE=WMS&amp;VERSION=1.1.1&amp;REQUEST=GetMap&amp;SRS=EPSG%3A4326&amp;BBOX=144.49899473663,-20.227573121916,147.05201030675,-15.121541981692&amp;WIDTH=256&amp;HEIGHT=51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38974" y="2636912"/>
              <a:ext cx="844894" cy="153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9" name="Rectangle 298"/>
            <p:cNvSpPr/>
            <p:nvPr/>
          </p:nvSpPr>
          <p:spPr>
            <a:xfrm>
              <a:off x="2538974" y="2708921"/>
              <a:ext cx="834299" cy="151216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000"/>
              </a:schemeClr>
            </a:solidFill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043030" y="2852936"/>
              <a:ext cx="844894" cy="1531370"/>
            </a:xfrm>
            <a:prstGeom prst="rect">
              <a:avLst/>
            </a:prstGeom>
            <a:solidFill>
              <a:schemeClr val="tx1">
                <a:alpha val="6000"/>
              </a:schemeClr>
            </a:solidFill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01" name="Picture 12" descr="http://maps.e-atlas.org.au/maps/wms?TRANSPARENT=TRUE&amp;LAYERS=wtma%3AWT_WTMA_WTWHA_zoning_09&amp;STYLES=&amp;FORMAT=image%2Fpng&amp;SERVICE=WMS&amp;VERSION=1.1.1&amp;REQUEST=GetMap&amp;SRS=EPSG%3A4326&amp;BBOX=144.41136223593,-19.758855419592,146.96437780605,-14.652824279368&amp;WIDTH=256&amp;HEIGHT=51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43030" y="2869125"/>
              <a:ext cx="820865" cy="1487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" name="Rectangle 301"/>
            <p:cNvSpPr/>
            <p:nvPr/>
          </p:nvSpPr>
          <p:spPr>
            <a:xfrm>
              <a:off x="3619094" y="2996952"/>
              <a:ext cx="844894" cy="1531370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 w="476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03" name="Picture 8" descr="http://maps.e-atlas.org.au/maps/QLD_NERP-TE_e-Atlas_Study-area/wms?TRANSPARENT=TRUE&amp;LAYERS=QLD_NERP-TE_e-Atlas_Study-area%3AProject-3-4_2013_Polygons&amp;STYLES=&amp;FORMAT=image%2Fpng&amp;SERVICE=WMS&amp;VERSION=1.1.1&amp;REQUEST=GetMap&amp;SRS=EPSG%3A4326&amp;BBOX=145.11979637428,-18.562129371101,146.39630415934,-16.009113800989&amp;WIDTH=256&amp;HEIGHT=5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00" y="2996952"/>
              <a:ext cx="792088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717032"/>
              <a:ext cx="864096" cy="69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5" name="Rectangle 304"/>
            <p:cNvSpPr/>
            <p:nvPr/>
          </p:nvSpPr>
          <p:spPr>
            <a:xfrm>
              <a:off x="6336196" y="5373216"/>
              <a:ext cx="936104" cy="936104"/>
            </a:xfrm>
            <a:prstGeom prst="rect">
              <a:avLst/>
            </a:prstGeom>
            <a:solidFill>
              <a:srgbClr val="FFFFE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204" y="5445224"/>
              <a:ext cx="730514" cy="730514"/>
            </a:xfrm>
            <a:prstGeom prst="rect">
              <a:avLst/>
            </a:prstGeom>
          </p:spPr>
        </p:pic>
        <p:sp>
          <p:nvSpPr>
            <p:cNvPr id="307" name="TextBox 306"/>
            <p:cNvSpPr txBox="1"/>
            <p:nvPr/>
          </p:nvSpPr>
          <p:spPr>
            <a:xfrm>
              <a:off x="7308304" y="533721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/>
                <a:t>Data processing Tools</a:t>
              </a:r>
              <a:endParaRPr lang="en-AU" sz="1600" dirty="0"/>
            </a:p>
          </p:txBody>
        </p:sp>
        <p:cxnSp>
          <p:nvCxnSpPr>
            <p:cNvPr id="308" name="Straight Arrow Connector 307"/>
            <p:cNvCxnSpPr/>
            <p:nvPr/>
          </p:nvCxnSpPr>
          <p:spPr>
            <a:xfrm>
              <a:off x="2951820" y="5841268"/>
              <a:ext cx="1440160" cy="0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4752020" y="4689140"/>
              <a:ext cx="2088232" cy="684076"/>
              <a:chOff x="4103948" y="4149080"/>
              <a:chExt cx="2088232" cy="432048"/>
            </a:xfrm>
          </p:grpSpPr>
          <p:cxnSp>
            <p:nvCxnSpPr>
              <p:cNvPr id="422" name="Straight Arrow Connector 421"/>
              <p:cNvCxnSpPr/>
              <p:nvPr/>
            </p:nvCxnSpPr>
            <p:spPr>
              <a:xfrm flipV="1">
                <a:off x="4103948" y="4149080"/>
                <a:ext cx="0" cy="432048"/>
              </a:xfrm>
              <a:prstGeom prst="straightConnector1">
                <a:avLst/>
              </a:prstGeom>
              <a:ln w="79375">
                <a:solidFill>
                  <a:schemeClr val="accent1">
                    <a:lumMod val="60000"/>
                    <a:lumOff val="4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Arrow Connector 422"/>
              <p:cNvCxnSpPr/>
              <p:nvPr/>
            </p:nvCxnSpPr>
            <p:spPr>
              <a:xfrm flipV="1">
                <a:off x="6192180" y="4149080"/>
                <a:ext cx="0" cy="432048"/>
              </a:xfrm>
              <a:prstGeom prst="straightConnector1">
                <a:avLst/>
              </a:prstGeom>
              <a:ln w="79375">
                <a:solidFill>
                  <a:schemeClr val="accent1">
                    <a:lumMod val="60000"/>
                    <a:lumOff val="4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>
              <a:off x="4463988" y="5445224"/>
              <a:ext cx="546097" cy="717550"/>
              <a:chOff x="4463988" y="5445224"/>
              <a:chExt cx="546097" cy="717550"/>
            </a:xfrm>
          </p:grpSpPr>
          <p:grpSp>
            <p:nvGrpSpPr>
              <p:cNvPr id="416" name="Group 23"/>
              <p:cNvGrpSpPr>
                <a:grpSpLocks/>
              </p:cNvGrpSpPr>
              <p:nvPr/>
            </p:nvGrpSpPr>
            <p:grpSpPr bwMode="auto">
              <a:xfrm>
                <a:off x="4463988" y="5445224"/>
                <a:ext cx="546097" cy="717550"/>
                <a:chOff x="3897315" y="4725988"/>
                <a:chExt cx="546099" cy="717550"/>
              </a:xfrm>
            </p:grpSpPr>
            <p:sp>
              <p:nvSpPr>
                <p:cNvPr id="418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9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20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21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7" name="Picture 59" descr="e-Atlas-icon-shadow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004" y="5805264"/>
                <a:ext cx="273312" cy="264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11" name="Straight Arrow Connector 310"/>
            <p:cNvCxnSpPr/>
            <p:nvPr/>
          </p:nvCxnSpPr>
          <p:spPr>
            <a:xfrm>
              <a:off x="5040052" y="5805264"/>
              <a:ext cx="1224136" cy="0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oup 311"/>
            <p:cNvGrpSpPr/>
            <p:nvPr/>
          </p:nvGrpSpPr>
          <p:grpSpPr>
            <a:xfrm>
              <a:off x="2303748" y="5517232"/>
              <a:ext cx="546097" cy="728091"/>
              <a:chOff x="1079612" y="5373216"/>
              <a:chExt cx="546097" cy="728091"/>
            </a:xfrm>
          </p:grpSpPr>
          <p:grpSp>
            <p:nvGrpSpPr>
              <p:cNvPr id="410" name="Group 23"/>
              <p:cNvGrpSpPr>
                <a:grpSpLocks/>
              </p:cNvGrpSpPr>
              <p:nvPr/>
            </p:nvGrpSpPr>
            <p:grpSpPr bwMode="auto">
              <a:xfrm>
                <a:off x="1079612" y="5373216"/>
                <a:ext cx="546097" cy="717550"/>
                <a:chOff x="3897315" y="4725988"/>
                <a:chExt cx="546099" cy="717550"/>
              </a:xfrm>
            </p:grpSpPr>
            <p:sp>
              <p:nvSpPr>
                <p:cNvPr id="412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3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4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5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1" name="Picture 3" descr="X:\photos\Logos\2014\JCU_Logo_RGB-crop-transparent.p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19175" y="5624064"/>
                <a:ext cx="288032" cy="477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3" name="Group 312"/>
            <p:cNvGrpSpPr/>
            <p:nvPr/>
          </p:nvGrpSpPr>
          <p:grpSpPr>
            <a:xfrm>
              <a:off x="2297711" y="4761148"/>
              <a:ext cx="546097" cy="717550"/>
              <a:chOff x="1403648" y="5697252"/>
              <a:chExt cx="546097" cy="717550"/>
            </a:xfrm>
          </p:grpSpPr>
          <p:grpSp>
            <p:nvGrpSpPr>
              <p:cNvPr id="404" name="Group 23"/>
              <p:cNvGrpSpPr>
                <a:grpSpLocks/>
              </p:cNvGrpSpPr>
              <p:nvPr/>
            </p:nvGrpSpPr>
            <p:grpSpPr bwMode="auto">
              <a:xfrm>
                <a:off x="1403648" y="5697252"/>
                <a:ext cx="546097" cy="717550"/>
                <a:chOff x="3897315" y="4725988"/>
                <a:chExt cx="546099" cy="717550"/>
              </a:xfrm>
            </p:grpSpPr>
            <p:sp>
              <p:nvSpPr>
                <p:cNvPr id="406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07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08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09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05" name="Picture 2" descr="X:\photos\Logos\2014\aims logo-side-transparent.png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475656" y="6063573"/>
                <a:ext cx="360040" cy="223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4" name="TextBox 313"/>
            <p:cNvSpPr txBox="1"/>
            <p:nvPr/>
          </p:nvSpPr>
          <p:spPr>
            <a:xfrm>
              <a:off x="3347864" y="6300028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tx2"/>
                  </a:solidFill>
                </a:rPr>
                <a:t>Content preparation</a:t>
              </a:r>
              <a:endParaRPr lang="en-AU" b="1" dirty="0">
                <a:solidFill>
                  <a:schemeClr val="tx2"/>
                </a:solidFill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059832" y="5373216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chemeClr val="accent1">
                      <a:lumMod val="75000"/>
                    </a:schemeClr>
                  </a:solidFill>
                </a:rPr>
                <a:t>Collaborate</a:t>
              </a:r>
              <a:endParaRPr lang="en-A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4968044" y="5373216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chemeClr val="accent1">
                      <a:lumMod val="75000"/>
                    </a:schemeClr>
                  </a:solidFill>
                </a:rPr>
                <a:t>Prepare data</a:t>
              </a:r>
              <a:endParaRPr lang="en-A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4968044" y="3068960"/>
              <a:ext cx="648072" cy="864096"/>
              <a:chOff x="5364088" y="2672916"/>
              <a:chExt cx="648072" cy="86409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1" name="Snip Single Corner Rectangle 390"/>
              <p:cNvSpPr/>
              <p:nvPr/>
            </p:nvSpPr>
            <p:spPr>
              <a:xfrm>
                <a:off x="5364088" y="2672916"/>
                <a:ext cx="648072" cy="864096"/>
              </a:xfrm>
              <a:prstGeom prst="snip1Rect">
                <a:avLst>
                  <a:gd name="adj" fmla="val 34304"/>
                </a:avLst>
              </a:prstGeom>
              <a:solidFill>
                <a:schemeClr val="bg1"/>
              </a:solidFill>
              <a:ln w="476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92" name="Group 391"/>
              <p:cNvGrpSpPr/>
              <p:nvPr/>
            </p:nvGrpSpPr>
            <p:grpSpPr>
              <a:xfrm>
                <a:off x="5436096" y="3104964"/>
                <a:ext cx="504056" cy="288032"/>
                <a:chOff x="1403648" y="2708920"/>
                <a:chExt cx="864096" cy="288032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1403648" y="2708920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>
                  <a:off x="1403648" y="2780928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1403648" y="2852936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1403648" y="2924944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>
                  <a:off x="1403648" y="2996952"/>
                  <a:ext cx="864096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3" name="Right Triangle 392"/>
              <p:cNvSpPr/>
              <p:nvPr/>
            </p:nvSpPr>
            <p:spPr>
              <a:xfrm>
                <a:off x="5796136" y="2672916"/>
                <a:ext cx="216024" cy="21602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94" name="Group 393"/>
              <p:cNvGrpSpPr/>
              <p:nvPr/>
            </p:nvGrpSpPr>
            <p:grpSpPr>
              <a:xfrm>
                <a:off x="5436096" y="2816932"/>
                <a:ext cx="288032" cy="216024"/>
                <a:chOff x="6156176" y="2780928"/>
                <a:chExt cx="207640" cy="216024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6156176" y="2780928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6156176" y="2852936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>
                  <a:off x="6156176" y="2924944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156176" y="2996952"/>
                  <a:ext cx="207640" cy="0"/>
                </a:xfrm>
                <a:prstGeom prst="line">
                  <a:avLst/>
                </a:prstGeom>
                <a:ln w="317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8" name="Group 317"/>
            <p:cNvGrpSpPr/>
            <p:nvPr/>
          </p:nvGrpSpPr>
          <p:grpSpPr>
            <a:xfrm>
              <a:off x="6120172" y="2708920"/>
              <a:ext cx="648072" cy="864096"/>
              <a:chOff x="6660232" y="2528900"/>
              <a:chExt cx="648072" cy="86409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1" name="Snip Single Corner Rectangle 380"/>
              <p:cNvSpPr/>
              <p:nvPr/>
            </p:nvSpPr>
            <p:spPr>
              <a:xfrm>
                <a:off x="6660232" y="2528900"/>
                <a:ext cx="648072" cy="864096"/>
              </a:xfrm>
              <a:prstGeom prst="snip1Rect">
                <a:avLst>
                  <a:gd name="adj" fmla="val 34304"/>
                </a:avLst>
              </a:prstGeom>
              <a:solidFill>
                <a:schemeClr val="bg1"/>
              </a:solidFill>
              <a:ln w="476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2" name="Freeform 381"/>
              <p:cNvSpPr/>
              <p:nvPr/>
            </p:nvSpPr>
            <p:spPr>
              <a:xfrm>
                <a:off x="6732240" y="2780928"/>
                <a:ext cx="460142" cy="178107"/>
              </a:xfrm>
              <a:custGeom>
                <a:avLst/>
                <a:gdLst>
                  <a:gd name="connsiteX0" fmla="*/ 0 w 633046"/>
                  <a:gd name="connsiteY0" fmla="*/ 257908 h 257908"/>
                  <a:gd name="connsiteX1" fmla="*/ 168031 w 633046"/>
                  <a:gd name="connsiteY1" fmla="*/ 85969 h 257908"/>
                  <a:gd name="connsiteX2" fmla="*/ 437662 w 633046"/>
                  <a:gd name="connsiteY2" fmla="*/ 128954 h 257908"/>
                  <a:gd name="connsiteX3" fmla="*/ 633046 w 633046"/>
                  <a:gd name="connsiteY3" fmla="*/ 0 h 257908"/>
                  <a:gd name="connsiteX0" fmla="*/ 0 w 563219"/>
                  <a:gd name="connsiteY0" fmla="*/ 211357 h 211357"/>
                  <a:gd name="connsiteX1" fmla="*/ 98204 w 563219"/>
                  <a:gd name="connsiteY1" fmla="*/ 85969 h 211357"/>
                  <a:gd name="connsiteX2" fmla="*/ 367835 w 563219"/>
                  <a:gd name="connsiteY2" fmla="*/ 128954 h 211357"/>
                  <a:gd name="connsiteX3" fmla="*/ 563219 w 563219"/>
                  <a:gd name="connsiteY3" fmla="*/ 0 h 211357"/>
                  <a:gd name="connsiteX0" fmla="*/ 0 w 506693"/>
                  <a:gd name="connsiteY0" fmla="*/ 194732 h 194732"/>
                  <a:gd name="connsiteX1" fmla="*/ 98204 w 506693"/>
                  <a:gd name="connsiteY1" fmla="*/ 69344 h 194732"/>
                  <a:gd name="connsiteX2" fmla="*/ 367835 w 506693"/>
                  <a:gd name="connsiteY2" fmla="*/ 112329 h 194732"/>
                  <a:gd name="connsiteX3" fmla="*/ 506693 w 506693"/>
                  <a:gd name="connsiteY3" fmla="*/ 0 h 194732"/>
                  <a:gd name="connsiteX0" fmla="*/ 0 w 506693"/>
                  <a:gd name="connsiteY0" fmla="*/ 194732 h 194732"/>
                  <a:gd name="connsiteX1" fmla="*/ 98204 w 506693"/>
                  <a:gd name="connsiteY1" fmla="*/ 69344 h 194732"/>
                  <a:gd name="connsiteX2" fmla="*/ 274732 w 506693"/>
                  <a:gd name="connsiteY2" fmla="*/ 118980 h 194732"/>
                  <a:gd name="connsiteX3" fmla="*/ 506693 w 506693"/>
                  <a:gd name="connsiteY3" fmla="*/ 0 h 194732"/>
                  <a:gd name="connsiteX0" fmla="*/ 0 w 506693"/>
                  <a:gd name="connsiteY0" fmla="*/ 194732 h 194732"/>
                  <a:gd name="connsiteX1" fmla="*/ 98204 w 506693"/>
                  <a:gd name="connsiteY1" fmla="*/ 69344 h 194732"/>
                  <a:gd name="connsiteX2" fmla="*/ 324608 w 506693"/>
                  <a:gd name="connsiteY2" fmla="*/ 155556 h 194732"/>
                  <a:gd name="connsiteX3" fmla="*/ 506693 w 506693"/>
                  <a:gd name="connsiteY3" fmla="*/ 0 h 194732"/>
                  <a:gd name="connsiteX0" fmla="*/ 0 w 460142"/>
                  <a:gd name="connsiteY0" fmla="*/ 178107 h 178107"/>
                  <a:gd name="connsiteX1" fmla="*/ 98204 w 460142"/>
                  <a:gd name="connsiteY1" fmla="*/ 52719 h 178107"/>
                  <a:gd name="connsiteX2" fmla="*/ 324608 w 460142"/>
                  <a:gd name="connsiteY2" fmla="*/ 138931 h 178107"/>
                  <a:gd name="connsiteX3" fmla="*/ 460142 w 460142"/>
                  <a:gd name="connsiteY3" fmla="*/ 0 h 1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142" h="178107">
                    <a:moveTo>
                      <a:pt x="0" y="178107"/>
                    </a:moveTo>
                    <a:lnTo>
                      <a:pt x="98204" y="52719"/>
                    </a:lnTo>
                    <a:lnTo>
                      <a:pt x="324608" y="138931"/>
                    </a:lnTo>
                    <a:lnTo>
                      <a:pt x="460142" y="0"/>
                    </a:ln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6698417" y="292769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6806429" y="279634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7022453" y="289169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7166469" y="274767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6782656" y="3100984"/>
                <a:ext cx="83588" cy="2051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6912260" y="3176972"/>
                <a:ext cx="83588" cy="1270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7046930" y="3060457"/>
                <a:ext cx="83588" cy="2486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0" name="Right Triangle 389"/>
              <p:cNvSpPr/>
              <p:nvPr/>
            </p:nvSpPr>
            <p:spPr>
              <a:xfrm>
                <a:off x="7092280" y="2528900"/>
                <a:ext cx="216024" cy="21602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6552220" y="3032956"/>
              <a:ext cx="648072" cy="864096"/>
              <a:chOff x="6660232" y="3465004"/>
              <a:chExt cx="648072" cy="86409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2" name="Snip Single Corner Rectangle 361"/>
              <p:cNvSpPr/>
              <p:nvPr/>
            </p:nvSpPr>
            <p:spPr>
              <a:xfrm>
                <a:off x="6660232" y="3465004"/>
                <a:ext cx="648072" cy="864096"/>
              </a:xfrm>
              <a:prstGeom prst="snip1Rect">
                <a:avLst>
                  <a:gd name="adj" fmla="val 34304"/>
                </a:avLst>
              </a:prstGeom>
              <a:solidFill>
                <a:schemeClr val="bg1"/>
              </a:solidFill>
              <a:ln w="4762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63" name="Group 362"/>
              <p:cNvGrpSpPr/>
              <p:nvPr/>
            </p:nvGrpSpPr>
            <p:grpSpPr>
              <a:xfrm>
                <a:off x="6768244" y="3717032"/>
                <a:ext cx="407624" cy="410670"/>
                <a:chOff x="6624228" y="3429000"/>
                <a:chExt cx="407624" cy="410670"/>
              </a:xfrm>
            </p:grpSpPr>
            <p:sp>
              <p:nvSpPr>
                <p:cNvPr id="365" name="Rectangle 364"/>
                <p:cNvSpPr/>
                <p:nvPr/>
              </p:nvSpPr>
              <p:spPr>
                <a:xfrm>
                  <a:off x="6732240" y="3537012"/>
                  <a:ext cx="83588" cy="8663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6624228" y="3429000"/>
                  <a:ext cx="83588" cy="866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6732240" y="3429000"/>
                  <a:ext cx="83588" cy="8663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6840252" y="3537012"/>
                  <a:ext cx="83588" cy="8663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6840252" y="3429000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6948264" y="3537012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6624228" y="3537012"/>
                  <a:ext cx="83588" cy="8663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6948264" y="3429000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6624228" y="3645024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6732240" y="3645024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6840252" y="3645024"/>
                  <a:ext cx="83588" cy="8663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6948264" y="3645024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6624228" y="3753036"/>
                  <a:ext cx="83588" cy="8663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6732240" y="3753036"/>
                  <a:ext cx="83588" cy="8663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6840252" y="3753036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6948264" y="3753036"/>
                  <a:ext cx="83588" cy="866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364" name="Right Triangle 363"/>
              <p:cNvSpPr/>
              <p:nvPr/>
            </p:nvSpPr>
            <p:spPr>
              <a:xfrm>
                <a:off x="7092280" y="3465004"/>
                <a:ext cx="216024" cy="216024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320" name="Picture 8" descr="http://upload.wikimedia.org/wikipedia/commons/thumb/5/53/Eastern_Spinebill444.jpg/220px-Eastern_Spinebill444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055920"/>
              <a:ext cx="451703" cy="301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1" name="Rectangle 320"/>
            <p:cNvSpPr/>
            <p:nvPr/>
          </p:nvSpPr>
          <p:spPr>
            <a:xfrm>
              <a:off x="719572" y="1340768"/>
              <a:ext cx="6624736" cy="684076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048164" y="4221088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 smtClean="0">
                  <a:solidFill>
                    <a:srgbClr val="C89800"/>
                  </a:solidFill>
                </a:rPr>
                <a:t>Content</a:t>
              </a:r>
              <a:endParaRPr lang="en-AU" sz="2000" b="1" dirty="0">
                <a:solidFill>
                  <a:srgbClr val="C89800"/>
                </a:solidFill>
              </a:endParaRP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V="1">
              <a:off x="6588224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V="1">
              <a:off x="5256076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3491880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1619672" y="2024844"/>
              <a:ext cx="0" cy="324036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" name="Picture 18" descr="e-Atlas_Full_LB_v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340768"/>
              <a:ext cx="1927060" cy="65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TextBox 327"/>
            <p:cNvSpPr txBox="1"/>
            <p:nvPr/>
          </p:nvSpPr>
          <p:spPr>
            <a:xfrm>
              <a:off x="4752020" y="4005064"/>
              <a:ext cx="1289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accent1">
                      <a:lumMod val="75000"/>
                    </a:schemeClr>
                  </a:solidFill>
                </a:rPr>
                <a:t>Data documentation</a:t>
              </a:r>
              <a:endParaRPr lang="en-A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3095836" y="584126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accent1">
                      <a:lumMod val="75000"/>
                    </a:schemeClr>
                  </a:solidFill>
                </a:rPr>
                <a:t>Data, text, images </a:t>
              </a:r>
              <a:endParaRPr lang="en-A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1511660" y="5517232"/>
              <a:ext cx="546097" cy="720080"/>
              <a:chOff x="1115616" y="4797152"/>
              <a:chExt cx="546097" cy="720080"/>
            </a:xfrm>
          </p:grpSpPr>
          <p:grpSp>
            <p:nvGrpSpPr>
              <p:cNvPr id="356" name="Group 23"/>
              <p:cNvGrpSpPr>
                <a:grpSpLocks/>
              </p:cNvGrpSpPr>
              <p:nvPr/>
            </p:nvGrpSpPr>
            <p:grpSpPr bwMode="auto">
              <a:xfrm>
                <a:off x="1115616" y="4797152"/>
                <a:ext cx="546097" cy="717550"/>
                <a:chOff x="3897315" y="4725988"/>
                <a:chExt cx="546099" cy="717550"/>
              </a:xfrm>
            </p:grpSpPr>
            <p:sp>
              <p:nvSpPr>
                <p:cNvPr id="358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9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60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61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57" name="Picture 2" descr="X:\photos\Logos\2014\TSRA-logo-transparent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5121188"/>
                <a:ext cx="396044" cy="396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1" name="Group 330"/>
            <p:cNvGrpSpPr/>
            <p:nvPr/>
          </p:nvGrpSpPr>
          <p:grpSpPr>
            <a:xfrm>
              <a:off x="1403648" y="4761148"/>
              <a:ext cx="792088" cy="717550"/>
              <a:chOff x="1007604" y="4041068"/>
              <a:chExt cx="792088" cy="717550"/>
            </a:xfrm>
          </p:grpSpPr>
          <p:grpSp>
            <p:nvGrpSpPr>
              <p:cNvPr id="350" name="Group 23"/>
              <p:cNvGrpSpPr>
                <a:grpSpLocks/>
              </p:cNvGrpSpPr>
              <p:nvPr/>
            </p:nvGrpSpPr>
            <p:grpSpPr bwMode="auto">
              <a:xfrm>
                <a:off x="1079612" y="4041068"/>
                <a:ext cx="546097" cy="717550"/>
                <a:chOff x="3897315" y="4725988"/>
                <a:chExt cx="546099" cy="717550"/>
              </a:xfrm>
            </p:grpSpPr>
            <p:sp>
              <p:nvSpPr>
                <p:cNvPr id="352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3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4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55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1" name="TextBox 350"/>
              <p:cNvSpPr txBox="1"/>
              <p:nvPr/>
            </p:nvSpPr>
            <p:spPr>
              <a:xfrm>
                <a:off x="1007604" y="4401108"/>
                <a:ext cx="792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latin typeface="Arial Narrow" panose="020B0606020202030204" pitchFamily="34" charset="0"/>
                  </a:rPr>
                  <a:t>GBRMPA</a:t>
                </a:r>
                <a:endParaRPr lang="en-AU" sz="11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>
              <a:off x="791580" y="4761148"/>
              <a:ext cx="546097" cy="717550"/>
              <a:chOff x="1115616" y="5589240"/>
              <a:chExt cx="546097" cy="717550"/>
            </a:xfrm>
          </p:grpSpPr>
          <p:grpSp>
            <p:nvGrpSpPr>
              <p:cNvPr id="344" name="Group 23"/>
              <p:cNvGrpSpPr>
                <a:grpSpLocks/>
              </p:cNvGrpSpPr>
              <p:nvPr/>
            </p:nvGrpSpPr>
            <p:grpSpPr bwMode="auto">
              <a:xfrm>
                <a:off x="1115616" y="5589240"/>
                <a:ext cx="546097" cy="717550"/>
                <a:chOff x="3897315" y="4725988"/>
                <a:chExt cx="546099" cy="717550"/>
              </a:xfrm>
            </p:grpSpPr>
            <p:sp>
              <p:nvSpPr>
                <p:cNvPr id="346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7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8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9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5" name="TextBox 344"/>
              <p:cNvSpPr txBox="1"/>
              <p:nvPr/>
            </p:nvSpPr>
            <p:spPr>
              <a:xfrm>
                <a:off x="1223628" y="5985284"/>
                <a:ext cx="3960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latin typeface="Arial Narrow" panose="020B0606020202030204" pitchFamily="34" charset="0"/>
                  </a:rPr>
                  <a:t>GA</a:t>
                </a:r>
                <a:endParaRPr lang="en-AU" sz="11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33" name="TextBox 332"/>
            <p:cNvSpPr txBox="1"/>
            <p:nvPr/>
          </p:nvSpPr>
          <p:spPr>
            <a:xfrm>
              <a:off x="1043608" y="6309320"/>
              <a:ext cx="162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Data </a:t>
              </a:r>
              <a:r>
                <a:rPr lang="en-AU" sz="1600" dirty="0" smtClean="0"/>
                <a:t>Providers</a:t>
              </a:r>
              <a:endParaRPr lang="en-AU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364088" y="1484784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b="1" dirty="0" smtClean="0">
                  <a:solidFill>
                    <a:srgbClr val="C89800"/>
                  </a:solidFill>
                </a:rPr>
                <a:t>Systems</a:t>
              </a:r>
              <a:endParaRPr lang="en-AU" sz="2000" b="1" dirty="0">
                <a:solidFill>
                  <a:srgbClr val="C89800"/>
                </a:solidFill>
              </a:endParaRPr>
            </a:p>
          </p:txBody>
        </p:sp>
        <p:grpSp>
          <p:nvGrpSpPr>
            <p:cNvPr id="335" name="Group 334"/>
            <p:cNvGrpSpPr/>
            <p:nvPr/>
          </p:nvGrpSpPr>
          <p:grpSpPr>
            <a:xfrm>
              <a:off x="7956376" y="1340768"/>
              <a:ext cx="546097" cy="717550"/>
              <a:chOff x="4463988" y="5445224"/>
              <a:chExt cx="546097" cy="717550"/>
            </a:xfrm>
          </p:grpSpPr>
          <p:grpSp>
            <p:nvGrpSpPr>
              <p:cNvPr id="338" name="Group 23"/>
              <p:cNvGrpSpPr>
                <a:grpSpLocks/>
              </p:cNvGrpSpPr>
              <p:nvPr/>
            </p:nvGrpSpPr>
            <p:grpSpPr bwMode="auto">
              <a:xfrm>
                <a:off x="4463988" y="5445224"/>
                <a:ext cx="546097" cy="717550"/>
                <a:chOff x="3897315" y="4725988"/>
                <a:chExt cx="546099" cy="717550"/>
              </a:xfrm>
            </p:grpSpPr>
            <p:sp>
              <p:nvSpPr>
                <p:cNvPr id="340" name="Freeform 316"/>
                <p:cNvSpPr>
                  <a:spLocks/>
                </p:cNvSpPr>
                <p:nvPr/>
              </p:nvSpPr>
              <p:spPr bwMode="auto">
                <a:xfrm>
                  <a:off x="3897315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1" name="Freeform 317"/>
                <p:cNvSpPr>
                  <a:spLocks/>
                </p:cNvSpPr>
                <p:nvPr/>
              </p:nvSpPr>
              <p:spPr bwMode="auto">
                <a:xfrm flipH="1">
                  <a:off x="4232276" y="4992099"/>
                  <a:ext cx="211138" cy="309953"/>
                </a:xfrm>
                <a:custGeom>
                  <a:avLst/>
                  <a:gdLst>
                    <a:gd name="T0" fmla="*/ 2147483647 w 204"/>
                    <a:gd name="T1" fmla="*/ 0 h 344"/>
                    <a:gd name="T2" fmla="*/ 2147483647 w 204"/>
                    <a:gd name="T3" fmla="*/ 2147483647 h 344"/>
                    <a:gd name="T4" fmla="*/ 0 w 204"/>
                    <a:gd name="T5" fmla="*/ 2147483647 h 344"/>
                    <a:gd name="T6" fmla="*/ 2147483647 w 204"/>
                    <a:gd name="T7" fmla="*/ 2147483647 h 344"/>
                    <a:gd name="T8" fmla="*/ 2147483647 w 204"/>
                    <a:gd name="T9" fmla="*/ 2147483647 h 344"/>
                    <a:gd name="T10" fmla="*/ 2147483647 w 204"/>
                    <a:gd name="T11" fmla="*/ 2147483647 h 344"/>
                    <a:gd name="T12" fmla="*/ 2147483647 w 204"/>
                    <a:gd name="T13" fmla="*/ 0 h 3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4" h="344">
                      <a:moveTo>
                        <a:pt x="172" y="0"/>
                      </a:moveTo>
                      <a:cubicBezTo>
                        <a:pt x="150" y="15"/>
                        <a:pt x="103" y="56"/>
                        <a:pt x="74" y="100"/>
                      </a:cubicBezTo>
                      <a:cubicBezTo>
                        <a:pt x="44" y="145"/>
                        <a:pt x="0" y="221"/>
                        <a:pt x="0" y="266"/>
                      </a:cubicBezTo>
                      <a:cubicBezTo>
                        <a:pt x="0" y="311"/>
                        <a:pt x="40" y="344"/>
                        <a:pt x="66" y="336"/>
                      </a:cubicBezTo>
                      <a:cubicBezTo>
                        <a:pt x="92" y="328"/>
                        <a:pt x="85" y="206"/>
                        <a:pt x="108" y="152"/>
                      </a:cubicBezTo>
                      <a:lnTo>
                        <a:pt x="204" y="1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2" name="Freeform 318"/>
                <p:cNvSpPr>
                  <a:spLocks/>
                </p:cNvSpPr>
                <p:nvPr/>
              </p:nvSpPr>
              <p:spPr bwMode="auto">
                <a:xfrm>
                  <a:off x="3946528" y="5001603"/>
                  <a:ext cx="434977" cy="441935"/>
                </a:xfrm>
                <a:custGeom>
                  <a:avLst/>
                  <a:gdLst>
                    <a:gd name="T0" fmla="*/ 2147483647 w 418"/>
                    <a:gd name="T1" fmla="*/ 0 h 426"/>
                    <a:gd name="T2" fmla="*/ 2147483647 w 418"/>
                    <a:gd name="T3" fmla="*/ 2147483647 h 426"/>
                    <a:gd name="T4" fmla="*/ 2147483647 w 418"/>
                    <a:gd name="T5" fmla="*/ 2147483647 h 426"/>
                    <a:gd name="T6" fmla="*/ 2147483647 w 418"/>
                    <a:gd name="T7" fmla="*/ 2147483647 h 426"/>
                    <a:gd name="T8" fmla="*/ 2147483647 w 418"/>
                    <a:gd name="T9" fmla="*/ 2147483647 h 426"/>
                    <a:gd name="T10" fmla="*/ 2147483647 w 418"/>
                    <a:gd name="T11" fmla="*/ 2147483647 h 426"/>
                    <a:gd name="T12" fmla="*/ 2147483647 w 418"/>
                    <a:gd name="T13" fmla="*/ 2147483647 h 426"/>
                    <a:gd name="T14" fmla="*/ 2147483647 w 418"/>
                    <a:gd name="T15" fmla="*/ 2147483647 h 426"/>
                    <a:gd name="T16" fmla="*/ 2147483647 w 418"/>
                    <a:gd name="T17" fmla="*/ 2147483647 h 426"/>
                    <a:gd name="T18" fmla="*/ 2147483647 w 418"/>
                    <a:gd name="T19" fmla="*/ 2147483647 h 426"/>
                    <a:gd name="T20" fmla="*/ 2147483647 w 418"/>
                    <a:gd name="T21" fmla="*/ 0 h 4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8" h="426">
                      <a:moveTo>
                        <a:pt x="138" y="0"/>
                      </a:moveTo>
                      <a:cubicBezTo>
                        <a:pt x="138" y="0"/>
                        <a:pt x="86" y="67"/>
                        <a:pt x="68" y="104"/>
                      </a:cubicBezTo>
                      <a:cubicBezTo>
                        <a:pt x="50" y="141"/>
                        <a:pt x="28" y="186"/>
                        <a:pt x="20" y="226"/>
                      </a:cubicBezTo>
                      <a:cubicBezTo>
                        <a:pt x="12" y="266"/>
                        <a:pt x="0" y="311"/>
                        <a:pt x="19" y="343"/>
                      </a:cubicBezTo>
                      <a:cubicBezTo>
                        <a:pt x="38" y="375"/>
                        <a:pt x="94" y="402"/>
                        <a:pt x="140" y="414"/>
                      </a:cubicBezTo>
                      <a:cubicBezTo>
                        <a:pt x="186" y="426"/>
                        <a:pt x="252" y="422"/>
                        <a:pt x="295" y="412"/>
                      </a:cubicBezTo>
                      <a:cubicBezTo>
                        <a:pt x="338" y="402"/>
                        <a:pt x="382" y="384"/>
                        <a:pt x="400" y="355"/>
                      </a:cubicBezTo>
                      <a:cubicBezTo>
                        <a:pt x="418" y="326"/>
                        <a:pt x="412" y="277"/>
                        <a:pt x="406" y="236"/>
                      </a:cubicBezTo>
                      <a:cubicBezTo>
                        <a:pt x="400" y="195"/>
                        <a:pt x="382" y="147"/>
                        <a:pt x="366" y="108"/>
                      </a:cubicBezTo>
                      <a:cubicBezTo>
                        <a:pt x="350" y="69"/>
                        <a:pt x="336" y="40"/>
                        <a:pt x="307" y="1"/>
                      </a:cubicBezTo>
                      <a:cubicBezTo>
                        <a:pt x="222" y="0"/>
                        <a:pt x="138" y="0"/>
                        <a:pt x="138" y="0"/>
                      </a:cubicBezTo>
                      <a:close/>
                    </a:path>
                  </a:pathLst>
                </a:custGeom>
                <a:solidFill>
                  <a:srgbClr val="B7D4E7"/>
                </a:soli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43" name="Oval 319"/>
                <p:cNvSpPr>
                  <a:spLocks noChangeArrowheads="1"/>
                </p:cNvSpPr>
                <p:nvPr/>
              </p:nvSpPr>
              <p:spPr bwMode="auto">
                <a:xfrm>
                  <a:off x="4014790" y="4725988"/>
                  <a:ext cx="328614" cy="3294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0F7"/>
                    </a:gs>
                    <a:gs pos="50000">
                      <a:srgbClr val="B7D4E7"/>
                    </a:gs>
                    <a:gs pos="100000">
                      <a:srgbClr val="E5F0F7"/>
                    </a:gs>
                  </a:gsLst>
                  <a:lin ang="5400000" scaled="1"/>
                </a:gradFill>
                <a:ln w="28575">
                  <a:solidFill>
                    <a:srgbClr val="7199C9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39" name="Picture 59" descr="e-Atlas-icon-shadow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004" y="5805264"/>
                <a:ext cx="273312" cy="264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36" name="Straight Arrow Connector 335"/>
            <p:cNvCxnSpPr/>
            <p:nvPr/>
          </p:nvCxnSpPr>
          <p:spPr>
            <a:xfrm>
              <a:off x="7415808" y="1700808"/>
              <a:ext cx="540568" cy="0"/>
            </a:xfrm>
            <a:prstGeom prst="straightConnector1">
              <a:avLst/>
            </a:prstGeom>
            <a:ln w="79375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7344308" y="2132856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tx2"/>
                  </a:solidFill>
                </a:rPr>
                <a:t>System Development</a:t>
              </a:r>
              <a:endParaRPr lang="en-AU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5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91342" y="1970088"/>
            <a:ext cx="1828800" cy="1552601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3" name="Rectangle 72"/>
          <p:cNvSpPr/>
          <p:nvPr/>
        </p:nvSpPr>
        <p:spPr>
          <a:xfrm>
            <a:off x="970671" y="5066674"/>
            <a:ext cx="7849772" cy="1304146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9" name="Rectangle 68"/>
          <p:cNvSpPr/>
          <p:nvPr/>
        </p:nvSpPr>
        <p:spPr>
          <a:xfrm>
            <a:off x="5092505" y="1957596"/>
            <a:ext cx="1674056" cy="2959178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0" name="Rectangle 69"/>
          <p:cNvSpPr/>
          <p:nvPr/>
        </p:nvSpPr>
        <p:spPr>
          <a:xfrm>
            <a:off x="6986726" y="1945104"/>
            <a:ext cx="1763379" cy="2971670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0" name="Freeform 99"/>
          <p:cNvSpPr/>
          <p:nvPr/>
        </p:nvSpPr>
        <p:spPr>
          <a:xfrm>
            <a:off x="4951827" y="3305908"/>
            <a:ext cx="2869809" cy="1899138"/>
          </a:xfrm>
          <a:custGeom>
            <a:avLst/>
            <a:gdLst>
              <a:gd name="connsiteX0" fmla="*/ 2743200 w 2743200"/>
              <a:gd name="connsiteY0" fmla="*/ 0 h 1899138"/>
              <a:gd name="connsiteX1" fmla="*/ 0 w 2743200"/>
              <a:gd name="connsiteY1" fmla="*/ 0 h 1899138"/>
              <a:gd name="connsiteX2" fmla="*/ 0 w 2743200"/>
              <a:gd name="connsiteY2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1899138">
                <a:moveTo>
                  <a:pt x="2743200" y="0"/>
                </a:moveTo>
                <a:lnTo>
                  <a:pt x="0" y="0"/>
                </a:lnTo>
                <a:lnTo>
                  <a:pt x="0" y="1899138"/>
                </a:ln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4557932" y="3165231"/>
            <a:ext cx="0" cy="2025747"/>
          </a:xfrm>
          <a:prstGeom prst="straightConnector1">
            <a:avLst/>
          </a:prstGeom>
          <a:ln w="50800">
            <a:solidFill>
              <a:schemeClr val="bg1">
                <a:lumMod val="8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Up Arrow 80"/>
          <p:cNvSpPr/>
          <p:nvPr/>
        </p:nvSpPr>
        <p:spPr>
          <a:xfrm>
            <a:off x="3488372" y="3163848"/>
            <a:ext cx="286843" cy="1998271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6" name="Rectangle 75"/>
          <p:cNvSpPr/>
          <p:nvPr/>
        </p:nvSpPr>
        <p:spPr>
          <a:xfrm>
            <a:off x="970167" y="1957597"/>
            <a:ext cx="1828800" cy="1552601"/>
          </a:xfrm>
          <a:prstGeom prst="rect">
            <a:avLst/>
          </a:prstGeom>
          <a:solidFill>
            <a:srgbClr val="FFFF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8012" y="104930"/>
            <a:ext cx="5658787" cy="1143000"/>
          </a:xfrm>
        </p:spPr>
        <p:txBody>
          <a:bodyPr/>
          <a:lstStyle/>
          <a:p>
            <a:r>
              <a:rPr lang="en-AU" dirty="0" smtClean="0"/>
              <a:t>e-Atlas Systems Overview</a:t>
            </a:r>
            <a:endParaRPr lang="en-AU" dirty="0"/>
          </a:p>
        </p:txBody>
      </p:sp>
      <p:sp>
        <p:nvSpPr>
          <p:cNvPr id="8" name="Up Arrow 7"/>
          <p:cNvSpPr/>
          <p:nvPr/>
        </p:nvSpPr>
        <p:spPr>
          <a:xfrm>
            <a:off x="7751156" y="4271963"/>
            <a:ext cx="334312" cy="914634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Up Arrow 8"/>
          <p:cNvSpPr/>
          <p:nvPr/>
        </p:nvSpPr>
        <p:spPr>
          <a:xfrm>
            <a:off x="7666747" y="2835275"/>
            <a:ext cx="360363" cy="64452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" name="Up Arrow 9"/>
          <p:cNvSpPr/>
          <p:nvPr/>
        </p:nvSpPr>
        <p:spPr>
          <a:xfrm>
            <a:off x="5778500" y="2835275"/>
            <a:ext cx="358775" cy="64452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208726" y="2043113"/>
            <a:ext cx="1436687" cy="7889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Web site</a:t>
            </a:r>
          </a:p>
          <a:p>
            <a:pPr algn="ctr">
              <a:defRPr/>
            </a:pP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5203825" y="3479800"/>
            <a:ext cx="1436688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Meta-data</a:t>
            </a:r>
          </a:p>
          <a:p>
            <a:pPr algn="ctr">
              <a:defRPr/>
            </a:pPr>
            <a:r>
              <a:rPr lang="en-AU" dirty="0"/>
              <a:t>Database Server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3825" y="2043113"/>
            <a:ext cx="1436688" cy="7889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Meta-data</a:t>
            </a:r>
          </a:p>
          <a:p>
            <a:pPr algn="ctr">
              <a:defRPr/>
            </a:pPr>
            <a:r>
              <a:rPr lang="en-AU" dirty="0"/>
              <a:t>Viewer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8585" y="2043113"/>
            <a:ext cx="1436687" cy="7889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Web mapping viewer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28585" y="3479800"/>
            <a:ext cx="1436687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Mapping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4460" y="2835275"/>
            <a:ext cx="14366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AtlasMapper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8684" y="4281852"/>
            <a:ext cx="1846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GeoServer, </a:t>
            </a:r>
            <a:r>
              <a:rPr lang="en-AU" sz="1600" dirty="0" err="1" smtClean="0">
                <a:solidFill>
                  <a:schemeClr val="accent3">
                    <a:lumMod val="50000"/>
                  </a:schemeClr>
                </a:solidFill>
              </a:rPr>
              <a:t>ncWMS</a:t>
            </a:r>
            <a:r>
              <a:rPr lang="en-AU" sz="1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AU" sz="1600" dirty="0" err="1" smtClean="0">
                <a:solidFill>
                  <a:schemeClr val="accent3">
                    <a:lumMod val="50000"/>
                  </a:schemeClr>
                </a:solidFill>
              </a:rPr>
              <a:t>PostGIS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3825" y="2835275"/>
            <a:ext cx="1436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AIMS meta-data viewer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3736" y="3180830"/>
            <a:ext cx="14938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Drupal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43338" y="5201301"/>
            <a:ext cx="1265023" cy="5399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Data </a:t>
            </a:r>
            <a:r>
              <a:rPr lang="en-AU" dirty="0" smtClean="0"/>
              <a:t>loading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7142615" y="5736449"/>
            <a:ext cx="1436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GeoServer Bulk-loader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82295" y="3648054"/>
            <a:ext cx="358775" cy="3270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1355358" y="3654376"/>
            <a:ext cx="21156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Off-the-self software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3948" y="4119801"/>
            <a:ext cx="358775" cy="3270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1370347" y="4119071"/>
            <a:ext cx="1710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Custom software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66446" y="4601985"/>
            <a:ext cx="358775" cy="327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89" name="TextBox 88"/>
          <p:cNvSpPr txBox="1"/>
          <p:nvPr/>
        </p:nvSpPr>
        <p:spPr>
          <a:xfrm>
            <a:off x="1372846" y="4586265"/>
            <a:ext cx="178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Custom </a:t>
            </a: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scripts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8726" y="2835275"/>
            <a:ext cx="1436687" cy="306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Setup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90870" y="2066248"/>
            <a:ext cx="1587500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Enduring Repository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92700" y="4221163"/>
            <a:ext cx="14239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accent3">
                    <a:lumMod val="50000"/>
                  </a:schemeClr>
                </a:solidFill>
              </a:rPr>
              <a:t>ANZ-MEST</a:t>
            </a:r>
          </a:p>
          <a:p>
            <a:pPr algn="ctr">
              <a:defRPr/>
            </a:pPr>
            <a:r>
              <a:rPr lang="en-AU" sz="1600" dirty="0" err="1">
                <a:solidFill>
                  <a:schemeClr val="accent3">
                    <a:lumMod val="50000"/>
                  </a:schemeClr>
                </a:solidFill>
              </a:rPr>
              <a:t>GeoNetworks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93902" y="5189731"/>
            <a:ext cx="1143525" cy="5524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Photo Metadata</a:t>
            </a:r>
            <a:endParaRPr lang="en-AU" dirty="0"/>
          </a:p>
        </p:txBody>
      </p:sp>
      <p:sp>
        <p:nvSpPr>
          <p:cNvPr id="66" name="TextBox 65"/>
          <p:cNvSpPr txBox="1"/>
          <p:nvPr/>
        </p:nvSpPr>
        <p:spPr>
          <a:xfrm>
            <a:off x="3077224" y="1352603"/>
            <a:ext cx="15795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Content</a:t>
            </a:r>
          </a:p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Management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55119" y="1400072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Mapping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02527" y="1402570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Metadata</a:t>
            </a:r>
            <a:endParaRPr lang="en-AU" sz="1600" b="1" dirty="0">
              <a:solidFill>
                <a:srgbClr val="C3900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26070" y="1490012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Repository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82621" y="3048416"/>
            <a:ext cx="14938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accent3">
                    <a:lumMod val="50000"/>
                  </a:schemeClr>
                </a:solidFill>
              </a:rPr>
              <a:t>File system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50758" y="6358548"/>
            <a:ext cx="15795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dirty="0" smtClean="0">
                <a:solidFill>
                  <a:srgbClr val="C3900F"/>
                </a:solidFill>
              </a:rPr>
              <a:t>Tools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171462" y="5184230"/>
            <a:ext cx="1436688" cy="53506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Desktop GIS</a:t>
            </a:r>
            <a:endParaRPr lang="en-AU" dirty="0"/>
          </a:p>
        </p:txBody>
      </p:sp>
      <p:sp>
        <p:nvSpPr>
          <p:cNvPr id="79" name="TextBox 78"/>
          <p:cNvSpPr txBox="1"/>
          <p:nvPr/>
        </p:nvSpPr>
        <p:spPr>
          <a:xfrm>
            <a:off x="1195250" y="5741726"/>
            <a:ext cx="14239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dirty="0" err="1" smtClean="0">
                <a:solidFill>
                  <a:schemeClr val="accent3">
                    <a:lumMod val="50000"/>
                  </a:schemeClr>
                </a:solidFill>
              </a:rPr>
              <a:t>ArcMap</a:t>
            </a:r>
            <a:r>
              <a:rPr lang="en-AU" sz="1600" dirty="0" smtClean="0">
                <a:solidFill>
                  <a:schemeClr val="accent3">
                    <a:lumMod val="50000"/>
                  </a:schemeClr>
                </a:solidFill>
              </a:rPr>
              <a:t>, GDAL</a:t>
            </a:r>
            <a:endParaRPr lang="en-A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97187" y="5736449"/>
            <a:ext cx="1607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Image Metadata editor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25551" y="5768006"/>
            <a:ext cx="1378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Spreadsheet to ISO19115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231408" y="5203953"/>
            <a:ext cx="1283125" cy="552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Animation Generation</a:t>
            </a:r>
            <a:endParaRPr lang="en-AU" dirty="0"/>
          </a:p>
        </p:txBody>
      </p:sp>
      <p:sp>
        <p:nvSpPr>
          <p:cNvPr id="94" name="TextBox 93"/>
          <p:cNvSpPr txBox="1"/>
          <p:nvPr/>
        </p:nvSpPr>
        <p:spPr>
          <a:xfrm>
            <a:off x="4217961" y="5779730"/>
            <a:ext cx="1535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Animated GIF to HTML5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6482861" y="4304714"/>
            <a:ext cx="0" cy="897988"/>
          </a:xfrm>
          <a:prstGeom prst="straightConnector1">
            <a:avLst/>
          </a:prstGeom>
          <a:ln w="50800">
            <a:solidFill>
              <a:schemeClr val="bg1">
                <a:lumMod val="8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781821" y="5206297"/>
            <a:ext cx="1294227" cy="5524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Project Metadata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2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04538"/>
            <a:ext cx="8229600" cy="852800"/>
          </a:xfrm>
        </p:spPr>
        <p:txBody>
          <a:bodyPr/>
          <a:lstStyle/>
          <a:p>
            <a:r>
              <a:rPr lang="en-AU" altLang="en-US" dirty="0" smtClean="0"/>
              <a:t>GeoServer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714407" cy="472564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AU" dirty="0" smtClean="0"/>
              <a:t>Provides map generation services for the e-Atlas.</a:t>
            </a:r>
          </a:p>
          <a:p>
            <a:pPr lvl="1">
              <a:defRPr/>
            </a:pPr>
            <a:r>
              <a:rPr lang="en-AU" dirty="0" smtClean="0"/>
              <a:t>OGC standards – Follow national standards (NEII)</a:t>
            </a:r>
          </a:p>
          <a:p>
            <a:pPr lvl="1">
              <a:defRPr/>
            </a:pPr>
            <a:r>
              <a:rPr lang="en-AU" dirty="0"/>
              <a:t>Spatial </a:t>
            </a:r>
            <a:r>
              <a:rPr lang="en-AU" dirty="0" smtClean="0"/>
              <a:t>data </a:t>
            </a:r>
            <a:r>
              <a:rPr lang="en-AU" dirty="0"/>
              <a:t>is converted to </a:t>
            </a:r>
            <a:r>
              <a:rPr lang="en-AU" dirty="0" smtClean="0"/>
              <a:t>shapefiles, </a:t>
            </a:r>
            <a:r>
              <a:rPr lang="en-AU" dirty="0" err="1" smtClean="0"/>
              <a:t>GeoTiff</a:t>
            </a:r>
            <a:r>
              <a:rPr lang="en-AU" dirty="0" smtClean="0"/>
              <a:t> rasters or </a:t>
            </a:r>
            <a:r>
              <a:rPr lang="en-AU" dirty="0" err="1" smtClean="0"/>
              <a:t>PostGIS</a:t>
            </a:r>
            <a:r>
              <a:rPr lang="en-AU" dirty="0" smtClean="0"/>
              <a:t> database</a:t>
            </a:r>
          </a:p>
          <a:p>
            <a:pPr lvl="1">
              <a:defRPr/>
            </a:pPr>
            <a:r>
              <a:rPr lang="en-AU" dirty="0" smtClean="0"/>
              <a:t>Styled using Styled Layer Descriptor (SLD) XML files</a:t>
            </a:r>
          </a:p>
          <a:p>
            <a:pPr lvl="1">
              <a:defRPr/>
            </a:pPr>
            <a:r>
              <a:rPr lang="en-AU" dirty="0" smtClean="0"/>
              <a:t>Converts data into images via the </a:t>
            </a:r>
            <a:r>
              <a:rPr lang="en-AU" dirty="0"/>
              <a:t>Web Mapping Service (WMS</a:t>
            </a:r>
            <a:r>
              <a:rPr lang="en-AU" dirty="0" smtClean="0"/>
              <a:t>) standard.</a:t>
            </a:r>
          </a:p>
          <a:p>
            <a:pPr>
              <a:defRPr/>
            </a:pPr>
            <a:r>
              <a:rPr lang="en-AU" dirty="0" smtClean="0"/>
              <a:t>Integrated tile cache (</a:t>
            </a:r>
            <a:r>
              <a:rPr lang="en-AU" dirty="0" err="1" smtClean="0"/>
              <a:t>GeoWebCache</a:t>
            </a:r>
            <a:r>
              <a:rPr lang="en-AU" dirty="0" smtClean="0"/>
              <a:t>) – 90% of tile requests are served from the cache.</a:t>
            </a:r>
          </a:p>
          <a:p>
            <a:pPr>
              <a:defRPr/>
            </a:pPr>
            <a:r>
              <a:rPr lang="en-AU" dirty="0" smtClean="0"/>
              <a:t>Allows animation of time based data</a:t>
            </a:r>
          </a:p>
          <a:p>
            <a:pPr>
              <a:defRPr/>
            </a:pPr>
            <a:r>
              <a:rPr lang="en-AU" dirty="0" smtClean="0"/>
              <a:t>Currently serve over 1200 layers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579" y="1573972"/>
            <a:ext cx="3809877" cy="4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7220" y="699151"/>
            <a:ext cx="8229600" cy="1143000"/>
          </a:xfrm>
        </p:spPr>
        <p:txBody>
          <a:bodyPr/>
          <a:lstStyle/>
          <a:p>
            <a:r>
              <a:rPr lang="en-AU" altLang="en-US" dirty="0" smtClean="0"/>
              <a:t>AtlasMapper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219231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AU" b="1" dirty="0" smtClean="0"/>
              <a:t>Custom</a:t>
            </a:r>
            <a:r>
              <a:rPr lang="en-AU" dirty="0" smtClean="0"/>
              <a:t> Java servlet / </a:t>
            </a:r>
            <a:r>
              <a:rPr lang="en-AU" dirty="0" err="1" smtClean="0"/>
              <a:t>Javascript</a:t>
            </a:r>
            <a:r>
              <a:rPr lang="en-AU" dirty="0" smtClean="0"/>
              <a:t> </a:t>
            </a:r>
            <a:r>
              <a:rPr lang="en-AU" dirty="0"/>
              <a:t> </a:t>
            </a:r>
            <a:r>
              <a:rPr lang="en-AU" dirty="0" smtClean="0"/>
              <a:t>(</a:t>
            </a:r>
            <a:r>
              <a:rPr lang="en-AU" dirty="0" err="1" smtClean="0"/>
              <a:t>GeoTools</a:t>
            </a:r>
            <a:r>
              <a:rPr lang="en-AU" dirty="0" smtClean="0"/>
              <a:t>, </a:t>
            </a:r>
            <a:r>
              <a:rPr lang="en-AU" dirty="0" err="1" smtClean="0"/>
              <a:t>ExtJS</a:t>
            </a:r>
            <a:r>
              <a:rPr lang="en-AU" dirty="0" smtClean="0"/>
              <a:t>, </a:t>
            </a:r>
            <a:r>
              <a:rPr lang="en-AU" dirty="0" err="1" smtClean="0"/>
              <a:t>GeoExt</a:t>
            </a:r>
            <a:r>
              <a:rPr lang="en-AU" dirty="0" smtClean="0"/>
              <a:t>, </a:t>
            </a:r>
            <a:r>
              <a:rPr lang="en-AU" dirty="0" err="1" smtClean="0"/>
              <a:t>Openlayers</a:t>
            </a:r>
            <a:r>
              <a:rPr lang="en-AU" dirty="0" smtClean="0"/>
              <a:t>) web based mapping application</a:t>
            </a:r>
          </a:p>
          <a:p>
            <a:pPr>
              <a:defRPr/>
            </a:pPr>
            <a:r>
              <a:rPr lang="en-AU" dirty="0" smtClean="0"/>
              <a:t>Open source hosted on </a:t>
            </a:r>
            <a:r>
              <a:rPr lang="en-AU" dirty="0"/>
              <a:t>Google Code (https://code.google.com/p/atlasmapper</a:t>
            </a:r>
            <a:r>
              <a:rPr lang="en-AU" dirty="0" smtClean="0"/>
              <a:t>/)</a:t>
            </a:r>
          </a:p>
          <a:p>
            <a:pPr>
              <a:defRPr/>
            </a:pPr>
            <a:r>
              <a:rPr lang="en-AU" dirty="0" smtClean="0"/>
              <a:t>Integrates spatial map services from capabilities documents</a:t>
            </a:r>
          </a:p>
          <a:p>
            <a:pPr>
              <a:defRPr/>
            </a:pPr>
            <a:r>
              <a:rPr lang="en-AU" dirty="0" smtClean="0"/>
              <a:t>Integrate complementary external mapping services</a:t>
            </a:r>
          </a:p>
          <a:p>
            <a:pPr>
              <a:defRPr/>
            </a:pPr>
            <a:r>
              <a:rPr lang="en-AU" dirty="0" smtClean="0"/>
              <a:t>Supports WMS</a:t>
            </a:r>
            <a:r>
              <a:rPr lang="en-AU" dirty="0"/>
              <a:t>, NCWMS, ArcGIS Server, XYZ / OSM tiles, basic </a:t>
            </a:r>
            <a:r>
              <a:rPr lang="en-AU" dirty="0" smtClean="0"/>
              <a:t>KML.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2" y="3905111"/>
            <a:ext cx="4931764" cy="274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624" y="3685735"/>
            <a:ext cx="2765157" cy="28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 Eric Lawrey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6803571" cy="3966059"/>
          </a:xfrm>
        </p:spPr>
        <p:txBody>
          <a:bodyPr/>
          <a:lstStyle/>
          <a:p>
            <a:r>
              <a:rPr lang="en-AU" dirty="0" smtClean="0"/>
              <a:t>Worked on the e-Atlas since 2008</a:t>
            </a:r>
          </a:p>
          <a:p>
            <a:r>
              <a:rPr lang="en-AU" dirty="0" smtClean="0"/>
              <a:t>The e-Atlas system developer under MTSRF.</a:t>
            </a:r>
          </a:p>
          <a:p>
            <a:r>
              <a:rPr lang="en-AU" dirty="0" smtClean="0"/>
              <a:t>Now project leader (NERP TE), focus on:</a:t>
            </a:r>
          </a:p>
          <a:p>
            <a:pPr lvl="1"/>
            <a:r>
              <a:rPr lang="en-AU" dirty="0" smtClean="0"/>
              <a:t>Data preparation</a:t>
            </a:r>
          </a:p>
          <a:p>
            <a:pPr lvl="1"/>
            <a:r>
              <a:rPr lang="en-AU" dirty="0" smtClean="0"/>
              <a:t>Stakeholder and researcher engagement</a:t>
            </a:r>
          </a:p>
          <a:p>
            <a:pPr lvl="1"/>
            <a:r>
              <a:rPr lang="en-AU" dirty="0" smtClean="0"/>
              <a:t>System design</a:t>
            </a:r>
          </a:p>
          <a:p>
            <a:r>
              <a:rPr lang="en-AU" dirty="0" smtClean="0"/>
              <a:t>Previously CTO of a software research company</a:t>
            </a:r>
          </a:p>
          <a:p>
            <a:r>
              <a:rPr lang="en-AU" dirty="0" smtClean="0"/>
              <a:t>B.E (Computer Systems), PhD.  (modelling wireless communications)</a:t>
            </a:r>
            <a:endParaRPr lang="en-AU" dirty="0"/>
          </a:p>
        </p:txBody>
      </p:sp>
      <p:pic>
        <p:nvPicPr>
          <p:cNvPr id="1026" name="Picture 2" descr="C:\Users\elawrey\Pictures\Eric Lawr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3" y="2160103"/>
            <a:ext cx="1328057" cy="17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627" y="1630272"/>
            <a:ext cx="4430486" cy="37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Australian Institute of Marine Science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866"/>
            <a:ext cx="8229600" cy="667869"/>
          </a:xfrm>
        </p:spPr>
        <p:txBody>
          <a:bodyPr/>
          <a:lstStyle/>
          <a:p>
            <a:r>
              <a:rPr lang="en-AU" altLang="en-US" dirty="0"/>
              <a:t>AtlasMapper – Integration of Map </a:t>
            </a:r>
            <a:r>
              <a:rPr lang="en-AU" altLang="en-US" dirty="0" smtClean="0"/>
              <a:t>Services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036" y="1963990"/>
            <a:ext cx="2430386" cy="1609206"/>
          </a:xfrm>
          <a:prstGeom prst="rect">
            <a:avLst/>
          </a:prstGeom>
          <a:ln w="63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78189" y="4366486"/>
            <a:ext cx="1500188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GeoServer</a:t>
            </a:r>
          </a:p>
          <a:p>
            <a:pPr algn="ctr">
              <a:defRPr/>
            </a:pPr>
            <a:r>
              <a:rPr lang="en-AU" dirty="0"/>
              <a:t>(GIS data)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6964" y="4366486"/>
            <a:ext cx="1500188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ArcGIS Server</a:t>
            </a:r>
          </a:p>
          <a:p>
            <a:pPr algn="ctr">
              <a:defRPr/>
            </a:pP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729207" y="4366486"/>
            <a:ext cx="1500187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XYZ tiles</a:t>
            </a:r>
          </a:p>
          <a:p>
            <a:pPr algn="ctr">
              <a:defRPr/>
            </a:pPr>
            <a:r>
              <a:rPr lang="en-AU" dirty="0"/>
              <a:t>(</a:t>
            </a:r>
            <a:r>
              <a:rPr lang="en-AU" dirty="0" err="1"/>
              <a:t>Basemaps</a:t>
            </a:r>
            <a:r>
              <a:rPr lang="en-AU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4961" y="5239930"/>
            <a:ext cx="20126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err="1" smtClean="0">
                <a:solidFill>
                  <a:schemeClr val="bg2">
                    <a:lumMod val="25000"/>
                  </a:schemeClr>
                </a:solidFill>
              </a:rPr>
              <a:t>OpenStreetMap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Stamen Design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Google Earth Engine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652" y="5282371"/>
            <a:ext cx="20415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ArcGIS Online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GBRMPA </a:t>
            </a: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servers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GA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8189" y="5314121"/>
            <a:ext cx="14366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e-Atlas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IMOS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CSIRO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ALA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AIMS</a:t>
            </a:r>
            <a:endParaRPr lang="en-A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777" y="4386941"/>
            <a:ext cx="1500187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Google Earth</a:t>
            </a:r>
          </a:p>
          <a:p>
            <a:pPr algn="ctr">
              <a:defRPr/>
            </a:pPr>
            <a:r>
              <a:rPr lang="en-AU" dirty="0"/>
              <a:t>Basic KMLs</a:t>
            </a:r>
          </a:p>
          <a:p>
            <a:pPr algn="ctr">
              <a:defRPr/>
            </a:pPr>
            <a:r>
              <a:rPr lang="en-AU" dirty="0"/>
              <a:t>(Point data)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8472" y="1749702"/>
            <a:ext cx="20748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  <a:t>AtlasMapper</a:t>
            </a:r>
          </a:p>
          <a:p>
            <a:pPr algn="ctr">
              <a:defRPr/>
            </a:pPr>
            <a:r>
              <a:rPr lang="en-AU" dirty="0" smtClean="0">
                <a:solidFill>
                  <a:schemeClr val="bg2">
                    <a:lumMod val="25000"/>
                  </a:schemeClr>
                </a:solidFill>
              </a:rPr>
              <a:t>(e-Atlas product)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927871" y="3629466"/>
            <a:ext cx="1801262" cy="757475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4192173" y="3967091"/>
            <a:ext cx="36110" cy="399395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flipH="1" flipV="1">
            <a:off x="5092506" y="3981158"/>
            <a:ext cx="764552" cy="385328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5289453" y="3657601"/>
            <a:ext cx="2189848" cy="708885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34059" y="4377598"/>
            <a:ext cx="1501775" cy="915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err="1"/>
              <a:t>NcWMS</a:t>
            </a:r>
            <a:endParaRPr lang="en-AU" dirty="0"/>
          </a:p>
          <a:p>
            <a:pPr algn="ctr">
              <a:defRPr/>
            </a:pPr>
            <a:r>
              <a:rPr lang="en-AU" dirty="0"/>
              <a:t>(Model data)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2584947" y="3981158"/>
            <a:ext cx="411472" cy="396440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5525" y="5184117"/>
            <a:ext cx="15795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e-Atlas (hydro-graphic modelling)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err="1">
                <a:solidFill>
                  <a:schemeClr val="bg2">
                    <a:lumMod val="25000"/>
                  </a:schemeClr>
                </a:solidFill>
              </a:rPr>
              <a:t>eReefs</a:t>
            </a: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 (in future)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777" y="5296659"/>
            <a:ext cx="14366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1600" dirty="0" smtClean="0">
                <a:solidFill>
                  <a:schemeClr val="bg2">
                    <a:lumMod val="25000"/>
                  </a:schemeClr>
                </a:solidFill>
              </a:rPr>
              <a:t>Other </a:t>
            </a:r>
            <a:r>
              <a:rPr lang="en-AU" sz="1600" dirty="0">
                <a:solidFill>
                  <a:schemeClr val="bg2">
                    <a:lumMod val="25000"/>
                  </a:schemeClr>
                </a:solidFill>
              </a:rPr>
              <a:t>misc. data</a:t>
            </a:r>
          </a:p>
        </p:txBody>
      </p:sp>
      <p:pic>
        <p:nvPicPr>
          <p:cNvPr id="22" name="Picture 5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10" y="1584162"/>
            <a:ext cx="7127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97844" y="2735135"/>
            <a:ext cx="1500188" cy="8694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/>
              <a:t>Linked Metadata</a:t>
            </a:r>
          </a:p>
          <a:p>
            <a:pPr algn="ctr">
              <a:defRPr/>
            </a:pPr>
            <a:r>
              <a:rPr lang="en-AU" dirty="0" smtClean="0"/>
              <a:t>ISO19115</a:t>
            </a:r>
            <a:endParaRPr lang="en-AU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1698032" y="3080830"/>
            <a:ext cx="1002966" cy="89020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12108" y="3349731"/>
            <a:ext cx="1978702" cy="1004341"/>
          </a:xfrm>
          <a:prstGeom prst="line">
            <a:avLst/>
          </a:prstGeom>
          <a:ln>
            <a:solidFill>
              <a:schemeClr val="accent1">
                <a:alpha val="52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2779" y="2419649"/>
            <a:ext cx="2541070" cy="153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5" y="2508514"/>
            <a:ext cx="2437028" cy="154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/>
          <p:cNvSpPr/>
          <p:nvPr/>
        </p:nvSpPr>
        <p:spPr>
          <a:xfrm>
            <a:off x="5331655" y="2869810"/>
            <a:ext cx="562708" cy="4923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TextBox 52"/>
          <p:cNvSpPr txBox="1"/>
          <p:nvPr/>
        </p:nvSpPr>
        <p:spPr>
          <a:xfrm>
            <a:off x="6025426" y="1367528"/>
            <a:ext cx="2330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  <a:t>Tailored Portals</a:t>
            </a:r>
          </a:p>
          <a:p>
            <a:pPr algn="ctr">
              <a:defRPr/>
            </a:pPr>
            <a:r>
              <a:rPr lang="en-AU" dirty="0" smtClean="0">
                <a:solidFill>
                  <a:schemeClr val="bg2">
                    <a:lumMod val="25000"/>
                  </a:schemeClr>
                </a:solidFill>
              </a:rPr>
              <a:t>Region / Topic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Metadata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5299023" cy="4285666"/>
          </a:xfrm>
        </p:spPr>
        <p:txBody>
          <a:bodyPr/>
          <a:lstStyle/>
          <a:p>
            <a:r>
              <a:rPr lang="en-AU" dirty="0" smtClean="0"/>
              <a:t>Use:</a:t>
            </a:r>
          </a:p>
          <a:p>
            <a:pPr lvl="1"/>
            <a:r>
              <a:rPr lang="en-AU" dirty="0" smtClean="0"/>
              <a:t>ANZ-MEST </a:t>
            </a:r>
            <a:r>
              <a:rPr lang="en-AU" dirty="0" err="1" smtClean="0"/>
              <a:t>GeoNetwork</a:t>
            </a:r>
            <a:endParaRPr lang="en-AU" dirty="0" smtClean="0"/>
          </a:p>
          <a:p>
            <a:pPr lvl="1"/>
            <a:r>
              <a:rPr lang="en-AU" dirty="0" smtClean="0"/>
              <a:t>ISO19115 MCP </a:t>
            </a:r>
          </a:p>
          <a:p>
            <a:r>
              <a:rPr lang="en-AU" dirty="0" smtClean="0"/>
              <a:t>Export our records to Research Data Australia</a:t>
            </a:r>
          </a:p>
          <a:p>
            <a:r>
              <a:rPr lang="en-AU" dirty="0" smtClean="0"/>
              <a:t>Records are linked from map layers in GeoServer</a:t>
            </a:r>
          </a:p>
          <a:p>
            <a:r>
              <a:rPr lang="en-AU" dirty="0" smtClean="0"/>
              <a:t>Use custom </a:t>
            </a:r>
            <a:r>
              <a:rPr lang="en-AU" dirty="0" err="1" smtClean="0"/>
              <a:t>MetadataViewer</a:t>
            </a:r>
            <a:r>
              <a:rPr lang="en-AU" dirty="0" smtClean="0"/>
              <a:t> to present records and provide spatial search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4881" y="791333"/>
            <a:ext cx="3217765" cy="325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60" y="4192171"/>
            <a:ext cx="3257440" cy="25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84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Content Management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4016326" cy="3966059"/>
          </a:xfrm>
        </p:spPr>
        <p:txBody>
          <a:bodyPr/>
          <a:lstStyle/>
          <a:p>
            <a:r>
              <a:rPr lang="en-AU" dirty="0" smtClean="0"/>
              <a:t>Manages:</a:t>
            </a:r>
          </a:p>
          <a:p>
            <a:pPr lvl="1"/>
            <a:r>
              <a:rPr lang="en-AU" dirty="0" smtClean="0"/>
              <a:t>Articles</a:t>
            </a:r>
          </a:p>
          <a:p>
            <a:pPr lvl="1"/>
            <a:r>
              <a:rPr lang="en-AU" dirty="0" smtClean="0"/>
              <a:t>Project pages</a:t>
            </a:r>
          </a:p>
          <a:p>
            <a:pPr lvl="1"/>
            <a:r>
              <a:rPr lang="en-AU" dirty="0" smtClean="0"/>
              <a:t>Photo gallery</a:t>
            </a:r>
          </a:p>
          <a:p>
            <a:pPr lvl="1"/>
            <a:r>
              <a:rPr lang="en-AU" dirty="0" smtClean="0"/>
              <a:t>Blog</a:t>
            </a:r>
          </a:p>
          <a:p>
            <a:pPr lvl="1"/>
            <a:r>
              <a:rPr lang="en-AU" dirty="0" smtClean="0"/>
              <a:t>RSS feeds</a:t>
            </a:r>
          </a:p>
          <a:p>
            <a:pPr lvl="1"/>
            <a:r>
              <a:rPr lang="en-AU" dirty="0" smtClean="0"/>
              <a:t>General Search</a:t>
            </a:r>
          </a:p>
          <a:p>
            <a:r>
              <a:rPr lang="en-AU" dirty="0" smtClean="0"/>
              <a:t>Based on Drupal 6, redeveloping in Drupal 7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2475"/>
            <a:ext cx="41052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7138" y="1735336"/>
            <a:ext cx="4106862" cy="317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52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Bulk loader tool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Automatically detect GIS files</a:t>
            </a:r>
          </a:p>
          <a:p>
            <a:r>
              <a:rPr lang="en-AU" dirty="0" smtClean="0"/>
              <a:t>Configure layers using spreadsheet</a:t>
            </a:r>
          </a:p>
          <a:p>
            <a:r>
              <a:rPr lang="en-AU" dirty="0" smtClean="0"/>
              <a:t>Upload to GeoServer using REST API</a:t>
            </a:r>
          </a:p>
          <a:p>
            <a:r>
              <a:rPr lang="en-AU" dirty="0" smtClean="0"/>
              <a:t>Useful for datasets with 10’s to 100’s layers</a:t>
            </a:r>
          </a:p>
          <a:p>
            <a:r>
              <a:rPr lang="en-AU" dirty="0" smtClean="0"/>
              <a:t>Written in R-script</a:t>
            </a:r>
          </a:p>
          <a:p>
            <a:r>
              <a:rPr lang="en-AU" dirty="0" smtClean="0"/>
              <a:t>Available as part of the e-Atlas data tools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017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Image Metadata editor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0225"/>
            <a:ext cx="4069830" cy="2052132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Java application</a:t>
            </a:r>
          </a:p>
          <a:p>
            <a:r>
              <a:rPr lang="en-AU" dirty="0" smtClean="0"/>
              <a:t>View and edit metadata, saved in image EXIF</a:t>
            </a:r>
          </a:p>
          <a:p>
            <a:r>
              <a:rPr lang="en-AU" dirty="0" smtClean="0"/>
              <a:t>Bulk edit with CSV export and import</a:t>
            </a:r>
          </a:p>
          <a:p>
            <a:r>
              <a:rPr lang="en-AU" dirty="0" smtClean="0"/>
              <a:t>Website automatically extracts metadata and links to profiles </a:t>
            </a:r>
          </a:p>
          <a:p>
            <a:r>
              <a:rPr lang="en-AU" dirty="0"/>
              <a:t>Available as part of the e-Atlas data </a:t>
            </a:r>
            <a:r>
              <a:rPr lang="en-AU" dirty="0" smtClean="0"/>
              <a:t>tools</a:t>
            </a:r>
            <a:endParaRPr lang="en-AU" dirty="0"/>
          </a:p>
        </p:txBody>
      </p:sp>
      <p:pic>
        <p:nvPicPr>
          <p:cNvPr id="8196" name="Picture 4" descr="C:\Users\elawrey\AppData\Local\Temp\SNAGHTML73a49a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" y="4236104"/>
            <a:ext cx="5921115" cy="26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lawrey\AppData\Local\Temp\SNAGHTML73c77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13" y="449341"/>
            <a:ext cx="44767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e-Atlas Enduring Repository</a:t>
            </a:r>
          </a:p>
        </p:txBody>
      </p:sp>
      <p:sp>
        <p:nvSpPr>
          <p:cNvPr id="1126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Houses research products and raw data (GIS files, spread sheets, documents, databases, images, etc.)</a:t>
            </a:r>
          </a:p>
          <a:p>
            <a:pPr eaLnBrk="1" hangingPunct="1">
              <a:defRPr/>
            </a:pPr>
            <a:r>
              <a:rPr lang="en-US" dirty="0"/>
              <a:t>Intended to ensure data is useable in 20+ years</a:t>
            </a:r>
          </a:p>
          <a:p>
            <a:pPr eaLnBrk="1" hangingPunct="1">
              <a:defRPr/>
            </a:pPr>
            <a:r>
              <a:rPr lang="en-US" dirty="0" smtClean="0"/>
              <a:t>Multi-site backup and disaster recovery system</a:t>
            </a:r>
          </a:p>
          <a:p>
            <a:pPr eaLnBrk="1" hangingPunct="1">
              <a:defRPr/>
            </a:pPr>
            <a:r>
              <a:rPr lang="en-US" dirty="0" smtClean="0"/>
              <a:t>Simple file repository</a:t>
            </a:r>
          </a:p>
          <a:p>
            <a:pPr eaLnBrk="1" hangingPunct="1">
              <a:defRPr/>
            </a:pPr>
            <a:r>
              <a:rPr lang="en-US" dirty="0" smtClean="0"/>
              <a:t>Convention based curation</a:t>
            </a:r>
          </a:p>
        </p:txBody>
      </p:sp>
      <p:pic>
        <p:nvPicPr>
          <p:cNvPr id="7182" name="Picture 14" descr="e-atlas-repository-m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84313"/>
            <a:ext cx="4819650" cy="453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Importance of data and data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Working with Researchers </a:t>
            </a:r>
          </a:p>
        </p:txBody>
      </p:sp>
    </p:spTree>
    <p:extLst>
      <p:ext uri="{BB962C8B-B14F-4D97-AF65-F5344CB8AC3E}">
        <p14:creationId xmlns:p14="http://schemas.microsoft.com/office/powerpoint/2010/main" val="290350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0766" y="6394714"/>
            <a:ext cx="3459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</a:rPr>
              <a:t>© Hanson K., </a:t>
            </a:r>
            <a:r>
              <a:rPr lang="en-AU" sz="1200" dirty="0" err="1" smtClean="0">
                <a:solidFill>
                  <a:schemeClr val="bg1">
                    <a:lumMod val="65000"/>
                  </a:schemeClr>
                </a:solidFill>
              </a:rPr>
              <a:t>Surkis</a:t>
            </a:r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</a:rPr>
              <a:t> A., </a:t>
            </a:r>
            <a:r>
              <a:rPr lang="en-AU" sz="1200" dirty="0" err="1" smtClean="0">
                <a:solidFill>
                  <a:schemeClr val="bg1">
                    <a:lumMod val="65000"/>
                  </a:schemeClr>
                </a:solidFill>
              </a:rPr>
              <a:t>Yacobucci</a:t>
            </a:r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</a:rPr>
              <a:t> K. </a:t>
            </a:r>
          </a:p>
          <a:p>
            <a:r>
              <a:rPr lang="en-AU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https</a:t>
            </a:r>
            <a:r>
              <a:rPr lang="en-AU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://www.youtube.com/watch?v=N2zK3sAtr-4</a:t>
            </a:r>
            <a:endParaRPr lang="en-A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21" y="2764474"/>
            <a:ext cx="5369379" cy="36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iconsdb.com/icons/download/dark-gray/video-play-3-512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3529948"/>
            <a:ext cx="1733005" cy="173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sharing isn’t easy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9733"/>
            <a:ext cx="7881257" cy="1138267"/>
          </a:xfrm>
        </p:spPr>
        <p:txBody>
          <a:bodyPr/>
          <a:lstStyle/>
          <a:p>
            <a:r>
              <a:rPr lang="en-AU" dirty="0" smtClean="0"/>
              <a:t>Research community culture is slow to embrace open data sharing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4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Barriers to sharing of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Sharing of data is typically a low priority and an after thought.</a:t>
            </a:r>
          </a:p>
          <a:p>
            <a:r>
              <a:rPr lang="en-AU" dirty="0"/>
              <a:t>Barriers to sharing research data:</a:t>
            </a:r>
          </a:p>
          <a:p>
            <a:pPr lvl="1"/>
            <a:r>
              <a:rPr lang="en-AU" dirty="0"/>
              <a:t>competitive research environment</a:t>
            </a:r>
          </a:p>
          <a:p>
            <a:pPr lvl="1"/>
            <a:r>
              <a:rPr lang="en-AU" dirty="0" smtClean="0"/>
              <a:t>careers </a:t>
            </a:r>
            <a:r>
              <a:rPr lang="en-AU" dirty="0"/>
              <a:t>based on a </a:t>
            </a:r>
            <a:r>
              <a:rPr lang="en-AU" dirty="0" smtClean="0"/>
              <a:t>dataset</a:t>
            </a:r>
            <a:endParaRPr lang="en-AU" dirty="0"/>
          </a:p>
          <a:p>
            <a:pPr lvl="1"/>
            <a:r>
              <a:rPr lang="en-AU" dirty="0"/>
              <a:t>pressure to publish</a:t>
            </a:r>
          </a:p>
          <a:p>
            <a:pPr lvl="1"/>
            <a:r>
              <a:rPr lang="en-AU" dirty="0" smtClean="0"/>
              <a:t>poor </a:t>
            </a:r>
            <a:r>
              <a:rPr lang="en-AU" dirty="0"/>
              <a:t>data documentation</a:t>
            </a:r>
          </a:p>
          <a:p>
            <a:pPr lvl="1"/>
            <a:r>
              <a:rPr lang="en-AU" dirty="0"/>
              <a:t>lack of licensing awareness</a:t>
            </a:r>
          </a:p>
          <a:p>
            <a:pPr lvl="1"/>
            <a:r>
              <a:rPr lang="en-AU" dirty="0"/>
              <a:t>fear of misuse of data</a:t>
            </a:r>
          </a:p>
          <a:p>
            <a:r>
              <a:rPr lang="en-AU" dirty="0"/>
              <a:t>Limited data sharing slows our ability to capture research and make it useful for management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30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 – MTSRF Program (2008 – 2010)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smtClean="0"/>
              <a:t>No clear program guidelines for data or metadata</a:t>
            </a:r>
          </a:p>
          <a:p>
            <a:pPr lvl="0"/>
            <a:r>
              <a:rPr lang="en-AU" dirty="0" smtClean="0"/>
              <a:t>No project milestones to submit content</a:t>
            </a:r>
          </a:p>
          <a:p>
            <a:pPr lvl="0"/>
            <a:r>
              <a:rPr lang="en-AU" dirty="0" smtClean="0"/>
              <a:t>Simplified online metadata forms via e-Atlas website</a:t>
            </a:r>
          </a:p>
          <a:p>
            <a:pPr lvl="0"/>
            <a:r>
              <a:rPr lang="en-AU" b="1" dirty="0" smtClean="0"/>
              <a:t>Fail for data management</a:t>
            </a:r>
            <a:r>
              <a:rPr lang="en-AU" dirty="0" smtClean="0"/>
              <a:t>: Researchers didn’t engage; only a fraction of projects submitted content, much with poor documentation. No staff dedicated to working with researchers.</a:t>
            </a:r>
            <a:endParaRPr lang="en-AU" dirty="0"/>
          </a:p>
          <a:p>
            <a:pPr lvl="0"/>
            <a:r>
              <a:rPr lang="en-AU" dirty="0" smtClean="0"/>
              <a:t>Culture very protective of data</a:t>
            </a:r>
          </a:p>
          <a:p>
            <a:pPr lvl="1"/>
            <a:r>
              <a:rPr lang="en-AU" dirty="0" smtClean="0"/>
              <a:t>only </a:t>
            </a:r>
            <a:r>
              <a:rPr lang="en-AU" b="1" dirty="0" smtClean="0"/>
              <a:t>5-10%</a:t>
            </a:r>
            <a:r>
              <a:rPr lang="en-AU" dirty="0" smtClean="0"/>
              <a:t> projects happy to make data open.</a:t>
            </a:r>
          </a:p>
        </p:txBody>
      </p:sp>
    </p:spTree>
    <p:extLst>
      <p:ext uri="{BB962C8B-B14F-4D97-AF65-F5344CB8AC3E}">
        <p14:creationId xmlns:p14="http://schemas.microsoft.com/office/powerpoint/2010/main" val="108644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the e-Atlas?</a:t>
            </a:r>
          </a:p>
          <a:p>
            <a:r>
              <a:rPr lang="en-AU" dirty="0" smtClean="0"/>
              <a:t>Demonstration</a:t>
            </a:r>
          </a:p>
          <a:p>
            <a:r>
              <a:rPr lang="en-AU" dirty="0" smtClean="0"/>
              <a:t>Design and architecture</a:t>
            </a:r>
          </a:p>
          <a:p>
            <a:r>
              <a:rPr lang="en-AU" dirty="0" smtClean="0"/>
              <a:t>Importance of data and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412108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84" y="0"/>
            <a:ext cx="2827716" cy="9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Lessons learned - NERP TE (2011 – 2014)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8229600" cy="431564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Program principals of public delivery of content under an open license – force change</a:t>
            </a:r>
          </a:p>
          <a:p>
            <a:pPr lvl="1"/>
            <a:r>
              <a:rPr lang="en-AU" dirty="0" smtClean="0"/>
              <a:t>Not clear at the outset of the program – caught researchers by surprise.</a:t>
            </a:r>
          </a:p>
          <a:p>
            <a:pPr lvl="1"/>
            <a:r>
              <a:rPr lang="en-AU" dirty="0" smtClean="0"/>
              <a:t>No funds for open publications – most papers are </a:t>
            </a:r>
            <a:r>
              <a:rPr lang="en-AU" dirty="0" err="1" smtClean="0"/>
              <a:t>paywalled</a:t>
            </a:r>
            <a:r>
              <a:rPr lang="en-AU" dirty="0" smtClean="0"/>
              <a:t>.</a:t>
            </a:r>
          </a:p>
          <a:p>
            <a:r>
              <a:rPr lang="en-AU" dirty="0" smtClean="0"/>
              <a:t>Regular group meetings (every 6 months) between project leaders and researcher users – Allowed e-Atlas to:</a:t>
            </a:r>
          </a:p>
          <a:p>
            <a:pPr lvl="1"/>
            <a:r>
              <a:rPr lang="en-AU" dirty="0" smtClean="0"/>
              <a:t>Re-enforce principals of open data</a:t>
            </a:r>
          </a:p>
          <a:p>
            <a:pPr lvl="1"/>
            <a:r>
              <a:rPr lang="en-AU" dirty="0" smtClean="0"/>
              <a:t>Learn and engage with projects</a:t>
            </a:r>
          </a:p>
          <a:p>
            <a:r>
              <a:rPr lang="en-AU" dirty="0" smtClean="0"/>
              <a:t>Culture is now much more open with data</a:t>
            </a:r>
          </a:p>
          <a:p>
            <a:pPr lvl="1"/>
            <a:r>
              <a:rPr lang="en-AU" b="1" dirty="0" smtClean="0"/>
              <a:t>70 - 80% </a:t>
            </a:r>
            <a:r>
              <a:rPr lang="en-AU" dirty="0" smtClean="0"/>
              <a:t>happy to make data open (eventually but perhaps not raw data)</a:t>
            </a:r>
          </a:p>
          <a:p>
            <a:pPr lvl="1"/>
            <a:r>
              <a:rPr lang="en-AU" dirty="0" smtClean="0"/>
              <a:t>Must be considerate of journal publication restrictions</a:t>
            </a:r>
          </a:p>
          <a:p>
            <a:pPr lvl="1"/>
            <a:r>
              <a:rPr lang="en-AU" dirty="0" smtClean="0"/>
              <a:t>Still need much coaxing to get documented data</a:t>
            </a:r>
          </a:p>
          <a:p>
            <a:r>
              <a:rPr lang="en-AU" dirty="0" smtClean="0"/>
              <a:t>Milestones to deliver data products helps</a:t>
            </a:r>
          </a:p>
          <a:p>
            <a:r>
              <a:rPr lang="en-AU" dirty="0" smtClean="0"/>
              <a:t>Most of the data comes at the end of the program – Not good for the e-Atlas</a:t>
            </a:r>
          </a:p>
        </p:txBody>
      </p:sp>
    </p:spTree>
    <p:extLst>
      <p:ext uri="{BB962C8B-B14F-4D97-AF65-F5344CB8AC3E}">
        <p14:creationId xmlns:p14="http://schemas.microsoft.com/office/powerpoint/2010/main" val="707839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– Next 9 months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New website</a:t>
            </a:r>
          </a:p>
          <a:p>
            <a:pPr lvl="1"/>
            <a:r>
              <a:rPr lang="en-AU" dirty="0" smtClean="0"/>
              <a:t>Support regional / topic targeted atlases</a:t>
            </a:r>
          </a:p>
          <a:p>
            <a:r>
              <a:rPr lang="en-AU" dirty="0" smtClean="0"/>
              <a:t>Launch Torres Strait e-Atlas</a:t>
            </a:r>
          </a:p>
          <a:p>
            <a:pPr lvl="1"/>
            <a:r>
              <a:rPr lang="en-AU" dirty="0" smtClean="0"/>
              <a:t>Complete mapping of Torres Strait reefs and islands</a:t>
            </a:r>
          </a:p>
          <a:p>
            <a:r>
              <a:rPr lang="en-AU" dirty="0" smtClean="0"/>
              <a:t>Prepare and integrate NERP TE 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151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3"/>
          <p:cNvGrpSpPr>
            <a:grpSpLocks/>
          </p:cNvGrpSpPr>
          <p:nvPr/>
        </p:nvGrpSpPr>
        <p:grpSpPr bwMode="auto">
          <a:xfrm>
            <a:off x="0" y="23813"/>
            <a:ext cx="9144000" cy="6834187"/>
            <a:chOff x="0" y="23813"/>
            <a:chExt cx="9144000" cy="6834187"/>
          </a:xfrm>
        </p:grpSpPr>
        <p:pic>
          <p:nvPicPr>
            <p:cNvPr id="23562" name="Picture 3" descr="last_p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813"/>
              <a:ext cx="9144000" cy="683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3" name="Group 13"/>
            <p:cNvGrpSpPr>
              <a:grpSpLocks/>
            </p:cNvGrpSpPr>
            <p:nvPr/>
          </p:nvGrpSpPr>
          <p:grpSpPr bwMode="auto">
            <a:xfrm>
              <a:off x="3106738" y="639763"/>
              <a:ext cx="5464175" cy="3371850"/>
              <a:chOff x="3107521" y="639868"/>
              <a:chExt cx="5462897" cy="3371495"/>
            </a:xfrm>
          </p:grpSpPr>
          <p:pic>
            <p:nvPicPr>
              <p:cNvPr id="23564" name="Picture 6" descr="nerp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521" y="3214686"/>
                <a:ext cx="2928958" cy="796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5" name="Picture 7" descr="tehub_wording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639868"/>
                <a:ext cx="2069592" cy="192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1452563"/>
            <a:ext cx="6400800" cy="1143000"/>
          </a:xfrm>
        </p:spPr>
        <p:txBody>
          <a:bodyPr rtlCol="0"/>
          <a:lstStyle/>
          <a:p>
            <a:pPr algn="ctr"/>
            <a:r>
              <a:rPr lang="en-AU" sz="2800" b="1" cap="all" dirty="0">
                <a:solidFill>
                  <a:srgbClr val="4B721D"/>
                </a:solidFill>
              </a:rPr>
              <a:t>Thank you</a:t>
            </a:r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2339975" y="4292600"/>
            <a:ext cx="44640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CONTACT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Name: Eric Lawrey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Organisation: Australian Institute of Marine Science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Phone: 4753 4116	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Email: e.lawrey@aims.gov.au</a:t>
            </a:r>
          </a:p>
        </p:txBody>
      </p:sp>
      <p:pic>
        <p:nvPicPr>
          <p:cNvPr id="23557" name="Picture 15" descr="AIMS-Aus-Gov-sid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27400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 descr="e-Atlas_Full_LB_v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31850"/>
            <a:ext cx="22320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76375" y="5591175"/>
            <a:ext cx="74847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content of this presentation is made available under a </a:t>
            </a:r>
            <a:r>
              <a:rPr lang="en-AU" sz="1100" dirty="0">
                <a:hlinkClick r:id="rId8"/>
              </a:rPr>
              <a:t>Creative Commons Attribution 3.0 Australia</a:t>
            </a:r>
            <a:r>
              <a:rPr lang="en-AU" sz="1100" dirty="0"/>
              <a:t> </a:t>
            </a:r>
            <a:r>
              <a:rPr lang="en-A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license, except for the AIMS, CSIRO NERP logos and the NERP branding. These trademarks are used with permission from their respective owners.</a:t>
            </a:r>
          </a:p>
          <a:p>
            <a:pPr>
              <a:defRPr/>
            </a:pPr>
            <a:r>
              <a:rPr lang="en-A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 Lawrey, e-Atlas, AIMS, NERP TE, </a:t>
            </a:r>
            <a:r>
              <a:rPr lang="en-A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2014, </a:t>
            </a:r>
            <a:r>
              <a:rPr lang="en-AU" sz="11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http://</a:t>
            </a:r>
            <a:r>
              <a:rPr lang="en-AU" sz="11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e-atlas.org.au/presentations/2014-04-e-atlas-technical-overview</a:t>
            </a:r>
            <a:endParaRPr lang="en-A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560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699125"/>
            <a:ext cx="1228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13100"/>
            <a:ext cx="8683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e-Atlas?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21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e-Atlas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910"/>
            <a:ext cx="8229600" cy="195469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AU" dirty="0"/>
              <a:t>Website and mapping system for making environmental research available online.</a:t>
            </a:r>
          </a:p>
          <a:p>
            <a:pPr>
              <a:buFont typeface="Arial" pitchFamily="34" charset="0"/>
              <a:buChar char="•"/>
            </a:pPr>
            <a:r>
              <a:rPr lang="en-AU" dirty="0"/>
              <a:t>Intended to improve access and use of </a:t>
            </a:r>
            <a:r>
              <a:rPr lang="en-AU" dirty="0" smtClean="0"/>
              <a:t>science.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Researchers, Managers, Public</a:t>
            </a:r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Maps, data, meta-data, visualization tools, articles.</a:t>
            </a:r>
            <a:r>
              <a:rPr lang="en-AU" dirty="0"/>
              <a:t> </a:t>
            </a:r>
            <a:endParaRPr lang="en-A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672" y="3983152"/>
            <a:ext cx="3947315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37" y="3983151"/>
            <a:ext cx="4114800" cy="264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can you do with the e-Atlas?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6860" y="2160104"/>
            <a:ext cx="5704449" cy="3966059"/>
          </a:xfrm>
        </p:spPr>
        <p:txBody>
          <a:bodyPr/>
          <a:lstStyle/>
          <a:p>
            <a:r>
              <a:rPr lang="en-US" dirty="0"/>
              <a:t>Primary regional focus is the Great Barrier Reef, Torres Strait and the Queensland coast</a:t>
            </a:r>
            <a:r>
              <a:rPr lang="en-US" dirty="0" smtClean="0"/>
              <a:t>.</a:t>
            </a:r>
            <a:endParaRPr lang="en-AU" dirty="0" smtClean="0"/>
          </a:p>
          <a:p>
            <a:pPr lvl="0"/>
            <a:r>
              <a:rPr lang="en-AU" dirty="0" smtClean="0"/>
              <a:t>Search and discover datasets and projects</a:t>
            </a:r>
          </a:p>
          <a:p>
            <a:pPr lvl="0"/>
            <a:r>
              <a:rPr lang="en-AU" dirty="0" smtClean="0"/>
              <a:t>Evaluate spatial datasets (fit for purpose)</a:t>
            </a:r>
          </a:p>
          <a:p>
            <a:pPr lvl="0"/>
            <a:r>
              <a:rPr lang="en-AU" dirty="0" smtClean="0"/>
              <a:t>Investigate datasets and their relationships</a:t>
            </a:r>
          </a:p>
          <a:p>
            <a:pPr lvl="0"/>
            <a:r>
              <a:rPr lang="en-AU" dirty="0" smtClean="0"/>
              <a:t>Share and communicate what you have found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17" y="1628775"/>
            <a:ext cx="2927324" cy="346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27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Role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104"/>
            <a:ext cx="4536831" cy="435323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with 44 research projects </a:t>
            </a:r>
            <a:r>
              <a:rPr lang="en-US" dirty="0" smtClean="0"/>
              <a:t>(NERP TE and RRMMP) to </a:t>
            </a:r>
            <a:r>
              <a:rPr lang="en-US" dirty="0"/>
              <a:t>capture and visualize their data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with WTMA, GBRMPA, TSRA.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Develop reference base layers and integrate data from external sources.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Over </a:t>
            </a:r>
            <a:r>
              <a:rPr lang="en-US" dirty="0" smtClean="0"/>
              <a:t>2200 </a:t>
            </a:r>
            <a:r>
              <a:rPr lang="en-US" dirty="0"/>
              <a:t>map layers from </a:t>
            </a:r>
            <a:r>
              <a:rPr lang="en-US" dirty="0" smtClean="0"/>
              <a:t>16 </a:t>
            </a:r>
            <a:r>
              <a:rPr lang="en-US" dirty="0"/>
              <a:t>institutions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Feed into national portals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Funded previously by MTSRF and now NERP TE</a:t>
            </a:r>
            <a:r>
              <a:rPr lang="en-US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91759" y="2535554"/>
            <a:ext cx="4152241" cy="2306861"/>
            <a:chOff x="4724473" y="2535554"/>
            <a:chExt cx="4152241" cy="2306861"/>
          </a:xfrm>
        </p:grpSpPr>
        <p:sp>
          <p:nvSpPr>
            <p:cNvPr id="6" name="Rounded Rectangle 5"/>
            <p:cNvSpPr/>
            <p:nvPr/>
          </p:nvSpPr>
          <p:spPr>
            <a:xfrm>
              <a:off x="5831100" y="3498807"/>
              <a:ext cx="1245424" cy="47164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18" descr="e-Atlas_Full_LB_v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949" y="3546408"/>
              <a:ext cx="1107117" cy="37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X:\photos\Logos\2014\JCU_Logo_RGB-crop-transparent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44895" y="4099363"/>
              <a:ext cx="377251" cy="63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X:\photos\Logos\2014\CSIRO\CSIRO_Grad_CMYK_l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066" y="2578289"/>
              <a:ext cx="550939" cy="550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22146" y="2646498"/>
              <a:ext cx="378244" cy="48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 bwMode="auto">
            <a:xfrm>
              <a:off x="7076524" y="4369388"/>
              <a:ext cx="480481" cy="42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-Right Arrow 11"/>
            <p:cNvSpPr/>
            <p:nvPr/>
          </p:nvSpPr>
          <p:spPr>
            <a:xfrm rot="19468169">
              <a:off x="5452033" y="4018968"/>
              <a:ext cx="368644" cy="25465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Left-Right Arrow 12"/>
            <p:cNvSpPr/>
            <p:nvPr/>
          </p:nvSpPr>
          <p:spPr>
            <a:xfrm rot="3008222" flipV="1">
              <a:off x="5624785" y="3253662"/>
              <a:ext cx="368644" cy="12634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Left-Right Arrow 13"/>
            <p:cNvSpPr/>
            <p:nvPr/>
          </p:nvSpPr>
          <p:spPr>
            <a:xfrm rot="18591778">
              <a:off x="6837246" y="3145893"/>
              <a:ext cx="368644" cy="25083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Left-Right Arrow 14"/>
            <p:cNvSpPr/>
            <p:nvPr/>
          </p:nvSpPr>
          <p:spPr>
            <a:xfrm rot="3008222" flipV="1">
              <a:off x="6885023" y="4124241"/>
              <a:ext cx="368644" cy="12634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2" descr="AIMS logo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90943" y="4491113"/>
              <a:ext cx="519051" cy="35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Up-Down Arrow 16"/>
            <p:cNvSpPr/>
            <p:nvPr/>
          </p:nvSpPr>
          <p:spPr>
            <a:xfrm>
              <a:off x="6539003" y="4040044"/>
              <a:ext cx="219155" cy="36394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Picture 7" descr="X:\photos\Logos\2014\NEWWetTropicsLogo\WTMA HORIZONTAL LOGO\CMYK\JPG\WTMA LOGO HOR CMYK (XSM)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 t="12747" r="79068" b="14062"/>
            <a:stretch/>
          </p:blipFill>
          <p:spPr bwMode="auto">
            <a:xfrm>
              <a:off x="6163190" y="2535554"/>
              <a:ext cx="487279" cy="51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Up-Down Arrow 18"/>
            <p:cNvSpPr/>
            <p:nvPr/>
          </p:nvSpPr>
          <p:spPr>
            <a:xfrm>
              <a:off x="6363233" y="3055539"/>
              <a:ext cx="136078" cy="36394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5" descr="X:\photos\Logos\2014\TSRA_transparent_small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24473" y="3474971"/>
              <a:ext cx="569336" cy="530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eft-Right Arrow 20"/>
            <p:cNvSpPr/>
            <p:nvPr/>
          </p:nvSpPr>
          <p:spPr>
            <a:xfrm>
              <a:off x="5361967" y="3606587"/>
              <a:ext cx="408954" cy="23826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Up-Down Arrow 21"/>
            <p:cNvSpPr/>
            <p:nvPr/>
          </p:nvSpPr>
          <p:spPr>
            <a:xfrm>
              <a:off x="6042455" y="4040044"/>
              <a:ext cx="136078" cy="36394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Picture 5" descr="X:\photos\Logos\2014\TSRA_transparent_small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01901" y="4458734"/>
              <a:ext cx="573618" cy="38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ight Arrow 23"/>
            <p:cNvSpPr/>
            <p:nvPr/>
          </p:nvSpPr>
          <p:spPr>
            <a:xfrm>
              <a:off x="7159439" y="3498810"/>
              <a:ext cx="576469" cy="1866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159439" y="3818804"/>
              <a:ext cx="576469" cy="1866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45239" y="3347517"/>
              <a:ext cx="70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RDA</a:t>
              </a:r>
              <a:endParaRPr lang="en-A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65118" y="3750893"/>
              <a:ext cx="10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AODN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7453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Demonstration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98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e-Atlas website and metadata system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Contain project information, articles and detailed metadata</a:t>
            </a:r>
            <a:endParaRPr lang="en-A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1489" y="2856914"/>
            <a:ext cx="4095338" cy="37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488" y="2845409"/>
            <a:ext cx="4470389" cy="378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74339"/>
      </p:ext>
    </p:extLst>
  </p:cSld>
  <p:clrMapOvr>
    <a:masterClrMapping/>
  </p:clrMapOvr>
</p:sld>
</file>

<file path=ppt/theme/theme1.xml><?xml version="1.0" encoding="utf-8"?>
<a:theme xmlns:a="http://schemas.openxmlformats.org/drawingml/2006/main" name="NERP Tropical Ecosystems Hub -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NERP Tropical Ecosystems Hub - PowerPoint Template</Template>
  <TotalTime>23953</TotalTime>
  <Words>1273</Words>
  <Application>Microsoft Office PowerPoint</Application>
  <PresentationFormat>On-screen Show (4:3)</PresentationFormat>
  <Paragraphs>250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NERP Tropical Ecosystems Hub - PowerPoint Template</vt:lpstr>
      <vt:lpstr>PowerPoint Presentation</vt:lpstr>
      <vt:lpstr>Dr Eric Lawrey</vt:lpstr>
      <vt:lpstr>Agenda</vt:lpstr>
      <vt:lpstr>What is the e-Atlas?</vt:lpstr>
      <vt:lpstr>What is the e-Atlas?</vt:lpstr>
      <vt:lpstr>What can you do with the e-Atlas?</vt:lpstr>
      <vt:lpstr>e-Atlas Role</vt:lpstr>
      <vt:lpstr>Demonstration</vt:lpstr>
      <vt:lpstr>e-Atlas website and metadata system</vt:lpstr>
      <vt:lpstr>Relationship between Dugongs (JCU) and Seagrass (QDPI)</vt:lpstr>
      <vt:lpstr>Shipping – Vessel tracking (AMSA)</vt:lpstr>
      <vt:lpstr>What can we see from Landsat (NASA)?</vt:lpstr>
      <vt:lpstr>Bathymetry</vt:lpstr>
      <vt:lpstr>Design and Architecture</vt:lpstr>
      <vt:lpstr>Design Philosophy</vt:lpstr>
      <vt:lpstr>Content Preparation</vt:lpstr>
      <vt:lpstr>e-Atlas Systems Overview</vt:lpstr>
      <vt:lpstr>GeoServer</vt:lpstr>
      <vt:lpstr>AtlasMapper</vt:lpstr>
      <vt:lpstr>AtlasMapper – Integration of Map Services</vt:lpstr>
      <vt:lpstr>e-Atlas Metadata System</vt:lpstr>
      <vt:lpstr>e-Atlas Content Management System</vt:lpstr>
      <vt:lpstr>Bulk loader tool</vt:lpstr>
      <vt:lpstr>Image Metadata editor</vt:lpstr>
      <vt:lpstr>e-Atlas Enduring Repository</vt:lpstr>
      <vt:lpstr>Importance of data and data management</vt:lpstr>
      <vt:lpstr>Data sharing isn’t easy</vt:lpstr>
      <vt:lpstr>Barriers to sharing of data</vt:lpstr>
      <vt:lpstr>Lessons learned – MTSRF Program (2008 – 2010)</vt:lpstr>
      <vt:lpstr>Lessons learned - NERP TE (2011 – 2014)</vt:lpstr>
      <vt:lpstr>Future – Next 9 months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Johnson</dc:creator>
  <cp:lastModifiedBy>Eric Lawrey</cp:lastModifiedBy>
  <cp:revision>211</cp:revision>
  <cp:lastPrinted>2014-04-09T01:03:21Z</cp:lastPrinted>
  <dcterms:created xsi:type="dcterms:W3CDTF">2012-06-27T05:23:35Z</dcterms:created>
  <dcterms:modified xsi:type="dcterms:W3CDTF">2014-04-29T05:18:27Z</dcterms:modified>
</cp:coreProperties>
</file>