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4" r:id="rId2"/>
  </p:sldMasterIdLst>
  <p:notesMasterIdLst>
    <p:notesMasterId r:id="rId44"/>
  </p:notesMasterIdLst>
  <p:handoutMasterIdLst>
    <p:handoutMasterId r:id="rId45"/>
  </p:handoutMasterIdLst>
  <p:sldIdLst>
    <p:sldId id="256" r:id="rId3"/>
    <p:sldId id="301" r:id="rId4"/>
    <p:sldId id="358" r:id="rId5"/>
    <p:sldId id="354" r:id="rId6"/>
    <p:sldId id="319" r:id="rId7"/>
    <p:sldId id="303" r:id="rId8"/>
    <p:sldId id="359" r:id="rId9"/>
    <p:sldId id="367" r:id="rId10"/>
    <p:sldId id="332" r:id="rId11"/>
    <p:sldId id="304" r:id="rId12"/>
    <p:sldId id="323" r:id="rId13"/>
    <p:sldId id="355" r:id="rId14"/>
    <p:sldId id="361" r:id="rId15"/>
    <p:sldId id="346" r:id="rId16"/>
    <p:sldId id="347" r:id="rId17"/>
    <p:sldId id="357" r:id="rId18"/>
    <p:sldId id="320" r:id="rId19"/>
    <p:sldId id="325" r:id="rId20"/>
    <p:sldId id="330" r:id="rId21"/>
    <p:sldId id="324" r:id="rId22"/>
    <p:sldId id="351" r:id="rId23"/>
    <p:sldId id="339" r:id="rId24"/>
    <p:sldId id="337" r:id="rId25"/>
    <p:sldId id="327" r:id="rId26"/>
    <p:sldId id="328" r:id="rId27"/>
    <p:sldId id="374" r:id="rId28"/>
    <p:sldId id="364" r:id="rId29"/>
    <p:sldId id="363" r:id="rId30"/>
    <p:sldId id="368" r:id="rId31"/>
    <p:sldId id="370" r:id="rId32"/>
    <p:sldId id="371" r:id="rId33"/>
    <p:sldId id="373" r:id="rId34"/>
    <p:sldId id="329" r:id="rId35"/>
    <p:sldId id="365" r:id="rId36"/>
    <p:sldId id="345" r:id="rId37"/>
    <p:sldId id="350" r:id="rId38"/>
    <p:sldId id="369" r:id="rId39"/>
    <p:sldId id="321" r:id="rId40"/>
    <p:sldId id="287" r:id="rId41"/>
    <p:sldId id="288" r:id="rId42"/>
    <p:sldId id="264" r:id="rId43"/>
  </p:sldIdLst>
  <p:sldSz cx="9144000" cy="6858000" type="screen4x3"/>
  <p:notesSz cx="7099300" cy="10234613"/>
  <p:defaultTextStyle>
    <a:defPPr>
      <a:defRPr lang="en-AU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E9EB8"/>
    <a:srgbClr val="6B778A"/>
    <a:srgbClr val="C3900F"/>
    <a:srgbClr val="00853E"/>
    <a:srgbClr val="EBEBEB"/>
    <a:srgbClr val="4B721D"/>
    <a:srgbClr val="5A7411"/>
    <a:srgbClr val="8DC73F"/>
    <a:srgbClr val="004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75" autoAdjust="0"/>
    <p:restoredTop sz="98291" autoAdjust="0"/>
  </p:normalViewPr>
  <p:slideViewPr>
    <p:cSldViewPr snapToGrid="0">
      <p:cViewPr>
        <p:scale>
          <a:sx n="95" d="100"/>
          <a:sy n="95" d="100"/>
        </p:scale>
        <p:origin x="-1998" y="-8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2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826"/>
    </p:cViewPr>
  </p:sorterViewPr>
  <p:notesViewPr>
    <p:cSldViewPr snapToGrid="0">
      <p:cViewPr varScale="1">
        <p:scale>
          <a:sx n="98" d="100"/>
          <a:sy n="98" d="100"/>
        </p:scale>
        <p:origin x="-3516" y="-96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NERP Tropical Ecosystem Hub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1DAE953B-89A2-4B37-9A18-73C42DC02DBA}" type="datetime5">
              <a:rPr lang="en-US"/>
              <a:pPr>
                <a:defRPr/>
              </a:pPr>
              <a:t>21-May-15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51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r>
              <a:rPr lang="en-US"/>
              <a:t>NERP Tropical Ecosystems Hub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300">
                <a:latin typeface="+mn-lt"/>
              </a:defRPr>
            </a:lvl1pPr>
          </a:lstStyle>
          <a:p>
            <a:pPr>
              <a:defRPr/>
            </a:pPr>
            <a:fld id="{A8F2949F-6E2C-44FD-80AB-048C44DB52DD}" type="datetime5">
              <a:rPr lang="en-US"/>
              <a:pPr>
                <a:defRPr/>
              </a:pPr>
              <a:t>21-May-15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wrap="square" lIns="99048" tIns="49524" rIns="99048" bIns="49524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AU" noProof="0" smtClean="0"/>
              <a:t>Click to edit Master text styles</a:t>
            </a:r>
          </a:p>
          <a:p>
            <a:pPr lvl="1"/>
            <a:r>
              <a:rPr lang="en-AU" noProof="0" smtClean="0"/>
              <a:t>Second level</a:t>
            </a:r>
          </a:p>
          <a:p>
            <a:pPr lvl="2"/>
            <a:r>
              <a:rPr lang="en-AU" noProof="0" smtClean="0"/>
              <a:t>Third level</a:t>
            </a:r>
          </a:p>
          <a:p>
            <a:pPr lvl="3"/>
            <a:r>
              <a:rPr lang="en-AU" noProof="0" smtClean="0"/>
              <a:t>Fourth level</a:t>
            </a:r>
          </a:p>
          <a:p>
            <a:pPr lvl="4"/>
            <a:r>
              <a:rPr lang="en-AU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917468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57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mtClean="0"/>
              <a:t>These slides are to indicate what to cover in the demonstration.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7960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mtClean="0"/>
              <a:t>These slides are to indicate what to cover in the demonstration.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279603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10354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1006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552" y="355361"/>
            <a:ext cx="4643131" cy="6945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9134" y="1380067"/>
            <a:ext cx="7035799" cy="468206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4790" y="6330434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smtClean="0">
                <a:solidFill>
                  <a:schemeClr val="bg1"/>
                </a:solidFill>
              </a:rPr>
              <a:t>http://eAtlas.org.au</a:t>
            </a:r>
            <a:endParaRPr lang="en-A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0547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F02ED-30DE-4656-AD55-71B8AB2724B7}" type="datetimeFigureOut">
              <a:rPr lang="en-US"/>
              <a:pPr>
                <a:defRPr/>
              </a:pPr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836DC2-B3A2-41A4-B1A8-3620A839F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17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15332-9415-491B-98BF-E3891E30B54F}" type="datetimeFigureOut">
              <a:rPr lang="en-US"/>
              <a:pPr>
                <a:defRPr/>
              </a:pPr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6A807B-15BD-4F4C-8D66-234D85E817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617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7472" y="2586536"/>
            <a:ext cx="6907740" cy="634981"/>
          </a:xfrm>
        </p:spPr>
        <p:txBody>
          <a:bodyPr>
            <a:noAutofit/>
          </a:bodyPr>
          <a:lstStyle>
            <a:lvl1pPr algn="l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5719" y="3391406"/>
            <a:ext cx="6400800" cy="52568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974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image" Target="../media/image1.emf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e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emf"/><Relationship Id="rId7" Type="http://schemas.openxmlformats.org/officeDocument/2006/relationships/image" Target="../media/image4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5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95786" cy="69072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902" y="105551"/>
            <a:ext cx="8928456" cy="66403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9884" y="187741"/>
            <a:ext cx="7760396" cy="88752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0334" y="331497"/>
            <a:ext cx="2624135" cy="6080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alphaModFix amt="64000"/>
          </a:blip>
          <a:stretch>
            <a:fillRect/>
          </a:stretch>
        </p:blipFill>
        <p:spPr>
          <a:xfrm>
            <a:off x="191832" y="6345479"/>
            <a:ext cx="8768448" cy="33601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5573" y="6449588"/>
            <a:ext cx="3010172" cy="1468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832" y="187741"/>
            <a:ext cx="945150" cy="887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96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457200" rtl="0" eaLnBrk="1" latinLnBrk="0" hangingPunct="1">
        <a:spcBef>
          <a:spcPct val="0"/>
        </a:spcBef>
        <a:buNone/>
        <a:defRPr sz="1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95786" cy="690724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43DD24-6BA8-C243-9BD2-8AFF9102CC5B}" type="datetimeFigureOut">
              <a:rPr lang="en-US" smtClean="0"/>
              <a:t>5/21/2015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377D0C-2248-3E45-B4B1-6E78AE5FF33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2" y="105551"/>
            <a:ext cx="8928456" cy="664033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32" y="2020394"/>
            <a:ext cx="944048" cy="25285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884" y="2020394"/>
            <a:ext cx="7760396" cy="25285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640" y="3254823"/>
            <a:ext cx="9900000" cy="5709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5045441"/>
            <a:ext cx="2624135" cy="6080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1831" y="159055"/>
            <a:ext cx="8768449" cy="1795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alphaModFix amt="64000"/>
          </a:blip>
          <a:stretch>
            <a:fillRect/>
          </a:stretch>
        </p:blipFill>
        <p:spPr>
          <a:xfrm>
            <a:off x="191832" y="6345479"/>
            <a:ext cx="8768448" cy="336015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25573" y="6449588"/>
            <a:ext cx="3010172" cy="14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166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eg"/><Relationship Id="rId7" Type="http://schemas.openxmlformats.org/officeDocument/2006/relationships/hyperlink" Target="http://maps.e-atlas.org.au/index.html?intro=false&amp;z=7&amp;ll=145.91260,-15.19976&amp;l0=ea_ea-be:World_NED_10m-cities,ea_ea:GBR_QDPI-F_Composite-seagrass-1984-2007,ea_ea:GBR_MTSRF_Grech_JCU_Dugong-dist-1986-2005,ea_ea-be:World_Bright-Earth-e-Atlas-basemap&amp;o0=,0.75,,0.46&amp;pf0=142.12781:-19.4048:147.96155:-10.6178:142.34753:-10.94157:142.27063:-19.0521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hyperlink" Target="https://www.flickr.com/photos/pftqg/3839728218/in/photostream/" TargetMode="Externa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maps.e-atlas.org.au/index.html?intro=false&amp;z=9&amp;ll=145.20123,-14.61320&amp;l0=ea_ea:QLD_AMSA_VesselTracking_20130508_20130822,ea_ea:GBR_QDPI-F_Composite-seagrass-1984-2007,ea_ea:GBR_MTSRF_Grech_JCU_Dugong-dist-1986-2005,ea_ea-be:World_Bright-Earth-e-Atlas-basemap&amp;o0=,0.75,,0.46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hyperlink" Target="http://maps.e-atlas.org.au/index.html?intro=false&amp;z=10&amp;ll=145.44415,-14.47646&amp;l0=ea_ea:QLD_AMSA_VesselTracking_20130508_20130822,ea_ea:GBR_JCU_Bathymetry-3DGBR,ea_ea-be:World_Bright-Earth-e-Atlas-basemap&amp;s0=QLD_AMSA_VesselTracking_Red,Bathymetry-0-20m-Yellow-blue" TargetMode="Externa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11" Type="http://schemas.openxmlformats.org/officeDocument/2006/relationships/image" Target="../media/image52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code.google.com/p/atlasmapper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hyperlink" Target="http://eatlas.org.au/tools/image-metadata-editor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www.youtube.com/watch?v=N2zK3sAtr-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://creativecommons.org/licenses/by/3.0/au/" TargetMode="External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79.png"/><Relationship Id="rId4" Type="http://schemas.openxmlformats.org/officeDocument/2006/relationships/hyperlink" Target="http://e-atlas.org.au/resources/image-submission-for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95426" y="4399892"/>
            <a:ext cx="54102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dirty="0" smtClean="0">
                <a:solidFill>
                  <a:srgbClr val="6B778A"/>
                </a:solidFill>
                <a:latin typeface="+mn-lt"/>
              </a:rPr>
              <a:t>Eric Lawrey</a:t>
            </a:r>
            <a:endParaRPr lang="en-US" sz="3200" dirty="0">
              <a:solidFill>
                <a:srgbClr val="6B778A"/>
              </a:solidFill>
              <a:latin typeface="+mn-lt"/>
            </a:endParaRPr>
          </a:p>
        </p:txBody>
      </p:sp>
      <p:pic>
        <p:nvPicPr>
          <p:cNvPr id="1026" name="Picture 2" descr="C:\Users\elawrey\Documents\2015\graphics\e-Atlas-logo-v2\logo\exports_v2\eAtlas-logo-vert-MED-transparen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677" y="4811150"/>
            <a:ext cx="1171719" cy="11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lawrey\Documents\2015\graphics\e-Atlas-logo-v2\logo\exports_v2\Torres-Strait-eAtlas_VSM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646" y="5270427"/>
            <a:ext cx="15430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elawrey\Documents\2015\NWAtlas\north-west-atlas-graphics\logo\exports\North-West-Atlas-logo-Colour-pale-bg-M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657" y="5150485"/>
            <a:ext cx="1492250" cy="8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AU" sz="3600"/>
              <a:t>eAtlas – Technical </a:t>
            </a:r>
            <a:r>
              <a:rPr lang="en-AU" sz="3600" smtClean="0"/>
              <a:t>Overview</a:t>
            </a:r>
            <a:endParaRPr lang="en-AU" sz="3600"/>
          </a:p>
        </p:txBody>
      </p:sp>
      <p:sp>
        <p:nvSpPr>
          <p:cNvPr id="12" name="Subtitle 11"/>
          <p:cNvSpPr>
            <a:spLocks noGrp="1"/>
          </p:cNvSpPr>
          <p:nvPr>
            <p:ph type="subTitle" idx="1"/>
          </p:nvPr>
        </p:nvSpPr>
        <p:spPr>
          <a:xfrm>
            <a:off x="1371600" y="3281290"/>
            <a:ext cx="6400800" cy="1150033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r>
              <a:rPr lang="en-US" smtClean="0">
                <a:solidFill>
                  <a:srgbClr val="6B778A"/>
                </a:solidFill>
              </a:rPr>
              <a:t>Data </a:t>
            </a:r>
            <a:r>
              <a:rPr lang="en-US">
                <a:solidFill>
                  <a:srgbClr val="6B778A"/>
                </a:solidFill>
              </a:rPr>
              <a:t>management and visualization for environmental research </a:t>
            </a:r>
            <a:r>
              <a:rPr lang="en-US" smtClean="0">
                <a:solidFill>
                  <a:srgbClr val="6B778A"/>
                </a:solidFill>
              </a:rPr>
              <a:t>data</a:t>
            </a:r>
            <a:endParaRPr lang="en-US">
              <a:solidFill>
                <a:srgbClr val="6B778A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611815" y="5918479"/>
            <a:ext cx="225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mtClean="0">
                <a:solidFill>
                  <a:schemeClr val="bg1">
                    <a:lumMod val="50000"/>
                  </a:schemeClr>
                </a:solidFill>
              </a:rPr>
              <a:t>May 2015</a:t>
            </a:r>
            <a:endParaRPr lang="en-AU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eAtlas </a:t>
            </a:r>
            <a:r>
              <a:rPr lang="en-AU" dirty="0" smtClean="0"/>
              <a:t>Role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7976"/>
            <a:ext cx="4536831" cy="4353238"/>
          </a:xfrm>
        </p:spPr>
        <p:txBody>
          <a:bodyPr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Work </a:t>
            </a:r>
            <a:r>
              <a:rPr lang="en-US"/>
              <a:t>with </a:t>
            </a:r>
            <a:r>
              <a:rPr lang="en-US" smtClean="0"/>
              <a:t>research </a:t>
            </a:r>
            <a:r>
              <a:rPr lang="en-US"/>
              <a:t>projects </a:t>
            </a:r>
            <a:r>
              <a:rPr lang="en-US" smtClean="0"/>
              <a:t>to </a:t>
            </a:r>
            <a:r>
              <a:rPr lang="en-US" dirty="0"/>
              <a:t>capture and visualize their data</a:t>
            </a:r>
            <a:r>
              <a:rPr lang="en-US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Work with WTMA, GBRMPA, TSRA.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Develop and maintain eAtlas technology.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mtClean="0"/>
              <a:t>Develop </a:t>
            </a:r>
            <a:r>
              <a:rPr lang="en-US" dirty="0"/>
              <a:t>reference base layers and integrate data from external sources.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Over </a:t>
            </a:r>
            <a:r>
              <a:rPr lang="en-US" smtClean="0"/>
              <a:t>3500 </a:t>
            </a:r>
            <a:r>
              <a:rPr lang="en-US" dirty="0"/>
              <a:t>map layers from </a:t>
            </a:r>
            <a:r>
              <a:rPr lang="en-US" dirty="0" smtClean="0"/>
              <a:t>16 </a:t>
            </a:r>
            <a:r>
              <a:rPr lang="en-US" dirty="0"/>
              <a:t>institutions</a:t>
            </a:r>
            <a:r>
              <a:rPr lang="en-US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Feed into </a:t>
            </a:r>
            <a:r>
              <a:rPr lang="en-US" smtClean="0"/>
              <a:t>national portals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991759" y="2535554"/>
            <a:ext cx="4152241" cy="2306861"/>
            <a:chOff x="4724473" y="2535554"/>
            <a:chExt cx="4152241" cy="2306861"/>
          </a:xfrm>
        </p:grpSpPr>
        <p:sp>
          <p:nvSpPr>
            <p:cNvPr id="6" name="Rounded Rectangle 5"/>
            <p:cNvSpPr/>
            <p:nvPr/>
          </p:nvSpPr>
          <p:spPr>
            <a:xfrm>
              <a:off x="5831100" y="3498807"/>
              <a:ext cx="1245424" cy="471646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7" name="Picture 18" descr="e-Atlas_Full_LB_v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8949" y="3546408"/>
              <a:ext cx="1107117" cy="37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3" descr="X:\photos\Logos\2014\JCU_Logo_RGB-crop-transparent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624" b="13740"/>
            <a:stretch/>
          </p:blipFill>
          <p:spPr bwMode="auto">
            <a:xfrm>
              <a:off x="5044895" y="4099363"/>
              <a:ext cx="377251" cy="6345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6" descr="X:\photos\Logos\2014\CSIRO\CSIRO_Grad_CMYK_l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6066" y="2578289"/>
              <a:ext cx="550939" cy="5509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2" r="72157"/>
            <a:stretch/>
          </p:blipFill>
          <p:spPr bwMode="auto">
            <a:xfrm>
              <a:off x="5422146" y="2646498"/>
              <a:ext cx="378244" cy="486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1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23" t="9958" r="62319" b="-1"/>
            <a:stretch/>
          </p:blipFill>
          <p:spPr bwMode="auto">
            <a:xfrm>
              <a:off x="7076524" y="4369388"/>
              <a:ext cx="480481" cy="4246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Left-Right Arrow 11"/>
            <p:cNvSpPr/>
            <p:nvPr/>
          </p:nvSpPr>
          <p:spPr>
            <a:xfrm rot="19468169">
              <a:off x="5452033" y="4018968"/>
              <a:ext cx="368644" cy="254655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3" name="Left-Right Arrow 12"/>
            <p:cNvSpPr/>
            <p:nvPr/>
          </p:nvSpPr>
          <p:spPr>
            <a:xfrm rot="3008222" flipV="1">
              <a:off x="5624785" y="3253662"/>
              <a:ext cx="368644" cy="126348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4" name="Left-Right Arrow 13"/>
            <p:cNvSpPr/>
            <p:nvPr/>
          </p:nvSpPr>
          <p:spPr>
            <a:xfrm rot="18591778">
              <a:off x="6837246" y="3145893"/>
              <a:ext cx="368644" cy="250830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5" name="Left-Right Arrow 14"/>
            <p:cNvSpPr/>
            <p:nvPr/>
          </p:nvSpPr>
          <p:spPr>
            <a:xfrm rot="3008222" flipV="1">
              <a:off x="6885023" y="4124241"/>
              <a:ext cx="368644" cy="126348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6" name="Picture 2" descr="AIMS logo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3" r="9406" b="36548"/>
            <a:stretch/>
          </p:blipFill>
          <p:spPr bwMode="auto">
            <a:xfrm>
              <a:off x="6390943" y="4491113"/>
              <a:ext cx="519051" cy="3513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Up-Down Arrow 16"/>
            <p:cNvSpPr/>
            <p:nvPr/>
          </p:nvSpPr>
          <p:spPr>
            <a:xfrm>
              <a:off x="6539003" y="4040044"/>
              <a:ext cx="219155" cy="363947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18" name="Picture 7" descr="X:\photos\Logos\2014\NEWWetTropicsLogo\WTMA HORIZONTAL LOGO\CMYK\JPG\WTMA LOGO HOR CMYK (XSM).jpg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" t="12747" r="79068" b="14062"/>
            <a:stretch/>
          </p:blipFill>
          <p:spPr bwMode="auto">
            <a:xfrm>
              <a:off x="6163190" y="2535554"/>
              <a:ext cx="487279" cy="513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Up-Down Arrow 18"/>
            <p:cNvSpPr/>
            <p:nvPr/>
          </p:nvSpPr>
          <p:spPr>
            <a:xfrm>
              <a:off x="6363233" y="3055539"/>
              <a:ext cx="136078" cy="363947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0" name="Picture 5" descr="X:\photos\Logos\2014\TSRA_transparent_small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49"/>
            <a:stretch/>
          </p:blipFill>
          <p:spPr bwMode="auto">
            <a:xfrm>
              <a:off x="4724473" y="3474971"/>
              <a:ext cx="569336" cy="5304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Left-Right Arrow 20"/>
            <p:cNvSpPr/>
            <p:nvPr/>
          </p:nvSpPr>
          <p:spPr>
            <a:xfrm>
              <a:off x="5361967" y="3606587"/>
              <a:ext cx="408954" cy="238262"/>
            </a:xfrm>
            <a:prstGeom prst="left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2" name="Up-Down Arrow 21"/>
            <p:cNvSpPr/>
            <p:nvPr/>
          </p:nvSpPr>
          <p:spPr>
            <a:xfrm>
              <a:off x="6042455" y="4040044"/>
              <a:ext cx="136078" cy="363947"/>
            </a:xfrm>
            <a:prstGeom prst="up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23" name="Picture 5" descr="X:\photos\Logos\2014\TSRA_transparent_small.png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34" r="55695" b="19565"/>
            <a:stretch/>
          </p:blipFill>
          <p:spPr bwMode="auto">
            <a:xfrm>
              <a:off x="5801901" y="4458734"/>
              <a:ext cx="573618" cy="3836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ight Arrow 23"/>
            <p:cNvSpPr/>
            <p:nvPr/>
          </p:nvSpPr>
          <p:spPr>
            <a:xfrm>
              <a:off x="7159439" y="3498810"/>
              <a:ext cx="576469" cy="18663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5" name="Right Arrow 24"/>
            <p:cNvSpPr/>
            <p:nvPr/>
          </p:nvSpPr>
          <p:spPr>
            <a:xfrm>
              <a:off x="7159439" y="3818804"/>
              <a:ext cx="576469" cy="186637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845239" y="3347517"/>
              <a:ext cx="70567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RDA</a:t>
              </a:r>
              <a:endParaRPr lang="en-AU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865118" y="3750893"/>
              <a:ext cx="10115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dirty="0" smtClean="0"/>
                <a:t>AODN</a:t>
              </a:r>
              <a:endParaRPr lang="en-AU" dirty="0"/>
            </a:p>
          </p:txBody>
        </p:sp>
      </p:grpSp>
    </p:spTree>
    <p:extLst>
      <p:ext uri="{BB962C8B-B14F-4D97-AF65-F5344CB8AC3E}">
        <p14:creationId xmlns:p14="http://schemas.microsoft.com/office/powerpoint/2010/main" val="74538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Demonstration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829825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6552" y="222011"/>
            <a:ext cx="4643131" cy="694506"/>
          </a:xfrm>
        </p:spPr>
        <p:txBody>
          <a:bodyPr>
            <a:normAutofit fontScale="90000"/>
          </a:bodyPr>
          <a:lstStyle/>
          <a:p>
            <a:r>
              <a:rPr lang="en-AU" smtClean="0"/>
              <a:t>eAtlas </a:t>
            </a:r>
            <a:r>
              <a:rPr lang="en-AU" dirty="0" smtClean="0"/>
              <a:t>website and metadata system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Contains </a:t>
            </a:r>
            <a:r>
              <a:rPr lang="en-AU" dirty="0" smtClean="0"/>
              <a:t>project information</a:t>
            </a:r>
            <a:r>
              <a:rPr lang="en-AU" smtClean="0"/>
              <a:t>, articles, photos </a:t>
            </a:r>
            <a:r>
              <a:rPr lang="en-AU" dirty="0" smtClean="0"/>
              <a:t>and </a:t>
            </a:r>
            <a:r>
              <a:rPr lang="en-AU" smtClean="0"/>
              <a:t>detailed metadata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Built using Drupal 7</a:t>
            </a:r>
            <a:endParaRPr lang="en-A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40" y="2628900"/>
            <a:ext cx="408252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652" y="2647950"/>
            <a:ext cx="3984947" cy="363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6674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6552" y="355361"/>
            <a:ext cx="4643131" cy="694506"/>
          </a:xfrm>
        </p:spPr>
        <p:txBody>
          <a:bodyPr>
            <a:normAutofit/>
          </a:bodyPr>
          <a:lstStyle/>
          <a:p>
            <a:r>
              <a:rPr lang="en-AU" smtClean="0"/>
              <a:t>eAtlas metadata </a:t>
            </a:r>
            <a:r>
              <a:rPr lang="en-AU" dirty="0" smtClean="0"/>
              <a:t>system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70935" y="2256367"/>
            <a:ext cx="4053416" cy="330623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Contains detailed metadata</a:t>
            </a:r>
            <a:endParaRPr lang="en-A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GeoNetwork (backend), version 2.10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MetadataViewer (frontend), custom software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261928"/>
            <a:ext cx="4389438" cy="3976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723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8806" y="1208313"/>
            <a:ext cx="3628371" cy="512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6552" y="222011"/>
            <a:ext cx="4643131" cy="694506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Relationship between Dugongs (JCU) and Seagrass (QDPI)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160104"/>
            <a:ext cx="4495800" cy="396605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High dugong areas match closely areas of inshore seagrass meadows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Combining data to two institutions</a:t>
            </a:r>
          </a:p>
        </p:txBody>
      </p:sp>
      <p:pic>
        <p:nvPicPr>
          <p:cNvPr id="1026" name="Picture 2" descr="http://eatlas.org.au/sites/default/files/styles/m_very_large/public/nerp-te/9-2/284_nerp-te-image1-9-2.jpeg?itok=B6pRRoU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45" b="27793"/>
          <a:stretch/>
        </p:blipFill>
        <p:spPr bwMode="auto">
          <a:xfrm>
            <a:off x="5981699" y="0"/>
            <a:ext cx="1433395" cy="10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farm3.staticflickr.com/2423/3839728218_5b6bff17fc_b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30" b="28448"/>
          <a:stretch/>
        </p:blipFill>
        <p:spPr bwMode="auto">
          <a:xfrm>
            <a:off x="7391400" y="0"/>
            <a:ext cx="1752600" cy="103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1514" y="6314531"/>
            <a:ext cx="335280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Images: Seagrass, CSIRO; </a:t>
            </a:r>
            <a:r>
              <a:rPr lang="en-AU" sz="8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Dugong</a:t>
            </a:r>
            <a:r>
              <a:rPr lang="en-AU" sz="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, CC-BY Patrick </a:t>
            </a:r>
            <a:r>
              <a:rPr lang="en-AU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Quinn-Graham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2769" y="1989138"/>
            <a:ext cx="2002002" cy="1337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18458" y="5782067"/>
            <a:ext cx="2623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7"/>
              </a:rPr>
              <a:t>View as interactive map</a:t>
            </a:r>
            <a:endParaRPr lang="en-A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33" name="Picture 9" descr="http://maps.e-atlas.org.au/resources/images/arrow_out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842783"/>
            <a:ext cx="195943" cy="19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01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552" y="298211"/>
            <a:ext cx="4904698" cy="694506"/>
          </a:xfrm>
        </p:spPr>
        <p:txBody>
          <a:bodyPr>
            <a:normAutofit fontScale="90000"/>
          </a:bodyPr>
          <a:lstStyle/>
          <a:p>
            <a:r>
              <a:rPr lang="en-AU" dirty="0" smtClean="0"/>
              <a:t>Shipping – Vessel tracking (AMSA)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447801"/>
            <a:ext cx="4844143" cy="17526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Shipping is constrained near Lizard Island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Ships travel over seagrass and dugong areas</a:t>
            </a:r>
            <a:endParaRPr lang="en-A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204" y="1599522"/>
            <a:ext cx="3631556" cy="5072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6781801" y="3592285"/>
            <a:ext cx="979714" cy="729343"/>
          </a:xfrm>
          <a:prstGeom prst="rect">
            <a:avLst/>
          </a:prstGeom>
          <a:noFill/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6" name="Straight Connector 5"/>
          <p:cNvCxnSpPr/>
          <p:nvPr/>
        </p:nvCxnSpPr>
        <p:spPr>
          <a:xfrm flipH="1" flipV="1">
            <a:off x="4822371" y="3254829"/>
            <a:ext cx="2928259" cy="337458"/>
          </a:xfrm>
          <a:prstGeom prst="line">
            <a:avLst/>
          </a:prstGeom>
          <a:ln w="19050">
            <a:solidFill>
              <a:schemeClr val="accent1">
                <a:alpha val="51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865914" y="4321629"/>
            <a:ext cx="2906486" cy="2090057"/>
          </a:xfrm>
          <a:prstGeom prst="line">
            <a:avLst/>
          </a:prstGeom>
          <a:ln w="19050">
            <a:solidFill>
              <a:schemeClr val="accent1">
                <a:alpha val="51000"/>
              </a:schemeClr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667001" y="6435210"/>
            <a:ext cx="209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3"/>
              </a:rPr>
              <a:t>View as interactive map</a:t>
            </a:r>
            <a:endParaRPr lang="en-A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0" name="Picture 9" descr="http://maps.e-atlas.org.au/resources/images/arrow_ou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5743" y="6495926"/>
            <a:ext cx="195943" cy="19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67"/>
          <a:stretch/>
        </p:blipFill>
        <p:spPr bwMode="auto">
          <a:xfrm>
            <a:off x="931409" y="3189514"/>
            <a:ext cx="3847419" cy="3233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268" y="0"/>
            <a:ext cx="2290732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5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350838"/>
            <a:ext cx="3676650" cy="601662"/>
          </a:xfrm>
        </p:spPr>
        <p:txBody>
          <a:bodyPr/>
          <a:lstStyle/>
          <a:p>
            <a:r>
              <a:rPr lang="en-AU" dirty="0" smtClean="0"/>
              <a:t>Bathymetry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65447"/>
            <a:ext cx="4985657" cy="2063553"/>
          </a:xfrm>
        </p:spPr>
        <p:txBody>
          <a:bodyPr/>
          <a:lstStyle/>
          <a:p>
            <a:r>
              <a:rPr lang="en-AU" dirty="0" smtClean="0"/>
              <a:t>One of the few shallow regions along the shipping channels</a:t>
            </a:r>
            <a:endParaRPr lang="en-A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445" y="0"/>
            <a:ext cx="3756555" cy="6770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8"/>
          <a:stretch/>
        </p:blipFill>
        <p:spPr bwMode="auto">
          <a:xfrm>
            <a:off x="402773" y="2416629"/>
            <a:ext cx="4723936" cy="4278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857" y="4267199"/>
            <a:ext cx="1418817" cy="2345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6204857" y="446314"/>
            <a:ext cx="1055913" cy="925286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5" name="TextBox 14"/>
          <p:cNvSpPr txBox="1"/>
          <p:nvPr/>
        </p:nvSpPr>
        <p:spPr>
          <a:xfrm>
            <a:off x="5780314" y="6369896"/>
            <a:ext cx="2090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View as interactive map</a:t>
            </a:r>
            <a:endParaRPr lang="en-AU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6" name="Picture 15" descr="http://maps.e-atlas.org.au/resources/images/arrow_ou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056" y="6430612"/>
            <a:ext cx="195943" cy="195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89746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Design</a:t>
            </a:r>
            <a:r>
              <a:rPr lang="en-AU" baseline="0" dirty="0" smtClean="0"/>
              <a:t> and Architecture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47263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Design Philosophy</a:t>
            </a:r>
            <a:endParaRPr lang="en-AU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Open data / open  source software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Follow national / international standards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Use off-the-shelf software where possible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Use custom software for integration  and presentation of content to allow tailoring to stakeholder needs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Provide a curated service to reduce burden on researchers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688923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3805" y="321547"/>
            <a:ext cx="5553856" cy="675174"/>
          </a:xfrm>
        </p:spPr>
        <p:txBody>
          <a:bodyPr/>
          <a:lstStyle/>
          <a:p>
            <a:r>
              <a:rPr lang="en-AU" dirty="0" smtClean="0"/>
              <a:t>Content Preparation</a:t>
            </a:r>
            <a:endParaRPr lang="en-AU" dirty="0"/>
          </a:p>
        </p:txBody>
      </p:sp>
      <p:grpSp>
        <p:nvGrpSpPr>
          <p:cNvPr id="283" name="Group 282"/>
          <p:cNvGrpSpPr/>
          <p:nvPr/>
        </p:nvGrpSpPr>
        <p:grpSpPr>
          <a:xfrm>
            <a:off x="558132" y="5200958"/>
            <a:ext cx="528392" cy="694287"/>
            <a:chOff x="755576" y="5085184"/>
            <a:chExt cx="546097" cy="717550"/>
          </a:xfrm>
        </p:grpSpPr>
        <p:grpSp>
          <p:nvGrpSpPr>
            <p:cNvPr id="429" name="Group 23"/>
            <p:cNvGrpSpPr>
              <a:grpSpLocks/>
            </p:cNvGrpSpPr>
            <p:nvPr/>
          </p:nvGrpSpPr>
          <p:grpSpPr bwMode="auto">
            <a:xfrm>
              <a:off x="755576" y="5085184"/>
              <a:ext cx="546097" cy="717550"/>
              <a:chOff x="3897315" y="4725988"/>
              <a:chExt cx="546099" cy="717550"/>
            </a:xfrm>
          </p:grpSpPr>
          <p:sp>
            <p:nvSpPr>
              <p:cNvPr id="431" name="Freeform 316"/>
              <p:cNvSpPr>
                <a:spLocks/>
              </p:cNvSpPr>
              <p:nvPr/>
            </p:nvSpPr>
            <p:spPr bwMode="auto">
              <a:xfrm>
                <a:off x="3897315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32" name="Freeform 317"/>
              <p:cNvSpPr>
                <a:spLocks/>
              </p:cNvSpPr>
              <p:nvPr/>
            </p:nvSpPr>
            <p:spPr bwMode="auto">
              <a:xfrm flipH="1">
                <a:off x="4232276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33" name="Freeform 318"/>
              <p:cNvSpPr>
                <a:spLocks/>
              </p:cNvSpPr>
              <p:nvPr/>
            </p:nvSpPr>
            <p:spPr bwMode="auto">
              <a:xfrm>
                <a:off x="3946528" y="5001603"/>
                <a:ext cx="434977" cy="441935"/>
              </a:xfrm>
              <a:custGeom>
                <a:avLst/>
                <a:gdLst>
                  <a:gd name="T0" fmla="*/ 2147483647 w 418"/>
                  <a:gd name="T1" fmla="*/ 0 h 426"/>
                  <a:gd name="T2" fmla="*/ 2147483647 w 418"/>
                  <a:gd name="T3" fmla="*/ 2147483647 h 426"/>
                  <a:gd name="T4" fmla="*/ 2147483647 w 418"/>
                  <a:gd name="T5" fmla="*/ 2147483647 h 426"/>
                  <a:gd name="T6" fmla="*/ 2147483647 w 418"/>
                  <a:gd name="T7" fmla="*/ 2147483647 h 426"/>
                  <a:gd name="T8" fmla="*/ 2147483647 w 418"/>
                  <a:gd name="T9" fmla="*/ 2147483647 h 426"/>
                  <a:gd name="T10" fmla="*/ 2147483647 w 418"/>
                  <a:gd name="T11" fmla="*/ 2147483647 h 426"/>
                  <a:gd name="T12" fmla="*/ 2147483647 w 418"/>
                  <a:gd name="T13" fmla="*/ 2147483647 h 426"/>
                  <a:gd name="T14" fmla="*/ 2147483647 w 418"/>
                  <a:gd name="T15" fmla="*/ 2147483647 h 426"/>
                  <a:gd name="T16" fmla="*/ 2147483647 w 418"/>
                  <a:gd name="T17" fmla="*/ 2147483647 h 426"/>
                  <a:gd name="T18" fmla="*/ 2147483647 w 418"/>
                  <a:gd name="T19" fmla="*/ 2147483647 h 426"/>
                  <a:gd name="T20" fmla="*/ 2147483647 w 418"/>
                  <a:gd name="T21" fmla="*/ 0 h 4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8" h="426">
                    <a:moveTo>
                      <a:pt x="138" y="0"/>
                    </a:moveTo>
                    <a:cubicBezTo>
                      <a:pt x="138" y="0"/>
                      <a:pt x="86" y="67"/>
                      <a:pt x="68" y="104"/>
                    </a:cubicBezTo>
                    <a:cubicBezTo>
                      <a:pt x="50" y="141"/>
                      <a:pt x="28" y="186"/>
                      <a:pt x="20" y="226"/>
                    </a:cubicBezTo>
                    <a:cubicBezTo>
                      <a:pt x="12" y="266"/>
                      <a:pt x="0" y="311"/>
                      <a:pt x="19" y="343"/>
                    </a:cubicBezTo>
                    <a:cubicBezTo>
                      <a:pt x="38" y="375"/>
                      <a:pt x="94" y="402"/>
                      <a:pt x="140" y="414"/>
                    </a:cubicBezTo>
                    <a:cubicBezTo>
                      <a:pt x="186" y="426"/>
                      <a:pt x="252" y="422"/>
                      <a:pt x="295" y="412"/>
                    </a:cubicBezTo>
                    <a:cubicBezTo>
                      <a:pt x="338" y="402"/>
                      <a:pt x="382" y="384"/>
                      <a:pt x="400" y="355"/>
                    </a:cubicBezTo>
                    <a:cubicBezTo>
                      <a:pt x="418" y="326"/>
                      <a:pt x="412" y="277"/>
                      <a:pt x="406" y="236"/>
                    </a:cubicBezTo>
                    <a:cubicBezTo>
                      <a:pt x="400" y="195"/>
                      <a:pt x="382" y="147"/>
                      <a:pt x="366" y="108"/>
                    </a:cubicBezTo>
                    <a:cubicBezTo>
                      <a:pt x="350" y="69"/>
                      <a:pt x="336" y="40"/>
                      <a:pt x="307" y="1"/>
                    </a:cubicBezTo>
                    <a:cubicBezTo>
                      <a:pt x="222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34" name="Oval 319"/>
              <p:cNvSpPr>
                <a:spLocks noChangeArrowheads="1"/>
              </p:cNvSpPr>
              <p:nvPr/>
            </p:nvSpPr>
            <p:spPr bwMode="auto">
              <a:xfrm>
                <a:off x="4014790" y="4725988"/>
                <a:ext cx="328614" cy="329471"/>
              </a:xfrm>
              <a:prstGeom prst="ellipse">
                <a:avLst/>
              </a:prstGeom>
              <a:gradFill rotWithShape="1">
                <a:gsLst>
                  <a:gs pos="0">
                    <a:srgbClr val="E5F0F7"/>
                  </a:gs>
                  <a:gs pos="50000">
                    <a:srgbClr val="B7D4E7"/>
                  </a:gs>
                  <a:gs pos="100000">
                    <a:srgbClr val="E5F0F7"/>
                  </a:gs>
                </a:gsLst>
                <a:lin ang="5400000" scaled="1"/>
              </a:gra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30" name="Picture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6159" y="5435699"/>
              <a:ext cx="356872" cy="354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4" name="Rectangle 283"/>
          <p:cNvSpPr/>
          <p:nvPr/>
        </p:nvSpPr>
        <p:spPr>
          <a:xfrm>
            <a:off x="523296" y="2135326"/>
            <a:ext cx="6340283" cy="2229550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85" name="TextBox 284"/>
          <p:cNvSpPr txBox="1"/>
          <p:nvPr/>
        </p:nvSpPr>
        <p:spPr>
          <a:xfrm>
            <a:off x="801989" y="2135326"/>
            <a:ext cx="1045102" cy="35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Stories</a:t>
            </a:r>
            <a:endParaRPr lang="en-AU" dirty="0"/>
          </a:p>
        </p:txBody>
      </p:sp>
      <p:cxnSp>
        <p:nvCxnSpPr>
          <p:cNvPr id="286" name="Straight Connector 285"/>
          <p:cNvCxnSpPr/>
          <p:nvPr/>
        </p:nvCxnSpPr>
        <p:spPr>
          <a:xfrm>
            <a:off x="871663" y="2692714"/>
            <a:ext cx="836081" cy="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>
            <a:off x="871663" y="2762387"/>
            <a:ext cx="836081" cy="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871663" y="2588204"/>
            <a:ext cx="836081" cy="0"/>
          </a:xfrm>
          <a:prstGeom prst="line">
            <a:avLst/>
          </a:prstGeom>
          <a:ln w="603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9" name="Group 288"/>
          <p:cNvGrpSpPr/>
          <p:nvPr/>
        </p:nvGrpSpPr>
        <p:grpSpPr>
          <a:xfrm>
            <a:off x="1359377" y="2832061"/>
            <a:ext cx="348367" cy="278694"/>
            <a:chOff x="1403648" y="2708920"/>
            <a:chExt cx="864096" cy="288032"/>
          </a:xfrm>
        </p:grpSpPr>
        <p:cxnSp>
          <p:nvCxnSpPr>
            <p:cNvPr id="424" name="Straight Connector 423"/>
            <p:cNvCxnSpPr/>
            <p:nvPr/>
          </p:nvCxnSpPr>
          <p:spPr>
            <a:xfrm>
              <a:off x="1403648" y="2708920"/>
              <a:ext cx="864096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5" name="Straight Connector 424"/>
            <p:cNvCxnSpPr/>
            <p:nvPr/>
          </p:nvCxnSpPr>
          <p:spPr>
            <a:xfrm>
              <a:off x="1403648" y="2780928"/>
              <a:ext cx="864096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6" name="Straight Connector 425"/>
            <p:cNvCxnSpPr/>
            <p:nvPr/>
          </p:nvCxnSpPr>
          <p:spPr>
            <a:xfrm>
              <a:off x="1403648" y="2852936"/>
              <a:ext cx="864096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7" name="Straight Connector 426"/>
            <p:cNvCxnSpPr/>
            <p:nvPr/>
          </p:nvCxnSpPr>
          <p:spPr>
            <a:xfrm>
              <a:off x="1403648" y="2924944"/>
              <a:ext cx="864096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8" name="Straight Connector 427"/>
            <p:cNvCxnSpPr/>
            <p:nvPr/>
          </p:nvCxnSpPr>
          <p:spPr>
            <a:xfrm>
              <a:off x="1403648" y="2996952"/>
              <a:ext cx="864096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0" name="Straight Connector 289"/>
          <p:cNvCxnSpPr/>
          <p:nvPr/>
        </p:nvCxnSpPr>
        <p:spPr>
          <a:xfrm>
            <a:off x="871663" y="3180428"/>
            <a:ext cx="836081" cy="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>
            <a:off x="871663" y="3250102"/>
            <a:ext cx="836081" cy="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>
            <a:off x="871663" y="3319775"/>
            <a:ext cx="836081" cy="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>
            <a:off x="871663" y="3389448"/>
            <a:ext cx="836081" cy="0"/>
          </a:xfrm>
          <a:prstGeom prst="line">
            <a:avLst/>
          </a:prstGeom>
          <a:ln w="317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TextBox 293"/>
          <p:cNvSpPr txBox="1"/>
          <p:nvPr/>
        </p:nvSpPr>
        <p:spPr>
          <a:xfrm>
            <a:off x="4425009" y="2135326"/>
            <a:ext cx="1323795" cy="625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Data Catalogue</a:t>
            </a:r>
            <a:endParaRPr lang="en-AU" dirty="0"/>
          </a:p>
        </p:txBody>
      </p:sp>
      <p:sp>
        <p:nvSpPr>
          <p:cNvPr id="295" name="TextBox 294"/>
          <p:cNvSpPr txBox="1"/>
          <p:nvPr/>
        </p:nvSpPr>
        <p:spPr>
          <a:xfrm>
            <a:off x="2613499" y="2135326"/>
            <a:ext cx="1497979" cy="35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Map Layers</a:t>
            </a:r>
            <a:endParaRPr lang="en-AU" dirty="0"/>
          </a:p>
        </p:txBody>
      </p:sp>
      <p:sp>
        <p:nvSpPr>
          <p:cNvPr id="296" name="Rectangle 295"/>
          <p:cNvSpPr/>
          <p:nvPr/>
        </p:nvSpPr>
        <p:spPr>
          <a:xfrm>
            <a:off x="732316" y="2483694"/>
            <a:ext cx="1114775" cy="1741836"/>
          </a:xfrm>
          <a:prstGeom prst="rect">
            <a:avLst/>
          </a:prstGeom>
          <a:noFill/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97" name="TextBox 296"/>
          <p:cNvSpPr txBox="1"/>
          <p:nvPr/>
        </p:nvSpPr>
        <p:spPr>
          <a:xfrm>
            <a:off x="5957824" y="2135326"/>
            <a:ext cx="905755" cy="35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Data</a:t>
            </a:r>
            <a:endParaRPr lang="en-AU" dirty="0"/>
          </a:p>
        </p:txBody>
      </p:sp>
      <p:pic>
        <p:nvPicPr>
          <p:cNvPr id="298" name="Picture 10" descr="http://maps.e-atlas.org.au/maps/wms?TRANSPARENT=TRUE&amp;LAYERS=WT_MTSRF_JCU_Vertebrate-atlas_2010%3ARealized-CURR&amp;STYLES=&amp;FORMAT=image%2Fpng&amp;SERVICE=WMS&amp;VERSION=1.1.1&amp;REQUEST=GetMap&amp;SRS=EPSG%3A4326&amp;BBOX=144.49899473663,-20.227573121916,147.05201030675,-15.121541981692&amp;WIDTH=256&amp;HEIGHT=51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43"/>
          <a:stretch/>
        </p:blipFill>
        <p:spPr bwMode="auto">
          <a:xfrm>
            <a:off x="2248875" y="2414020"/>
            <a:ext cx="817502" cy="148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9" name="Rectangle 298"/>
          <p:cNvSpPr/>
          <p:nvPr/>
        </p:nvSpPr>
        <p:spPr>
          <a:xfrm>
            <a:off x="2248875" y="2483695"/>
            <a:ext cx="807250" cy="1463142"/>
          </a:xfrm>
          <a:prstGeom prst="rect">
            <a:avLst/>
          </a:prstGeom>
          <a:solidFill>
            <a:schemeClr val="tx1">
              <a:lumMod val="95000"/>
              <a:lumOff val="5000"/>
              <a:alpha val="6000"/>
            </a:schemeClr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300" name="Rectangle 299"/>
          <p:cNvSpPr/>
          <p:nvPr/>
        </p:nvSpPr>
        <p:spPr>
          <a:xfrm>
            <a:off x="2736589" y="2623040"/>
            <a:ext cx="817502" cy="1481722"/>
          </a:xfrm>
          <a:prstGeom prst="rect">
            <a:avLst/>
          </a:prstGeom>
          <a:solidFill>
            <a:schemeClr val="tx1">
              <a:alpha val="6000"/>
            </a:schemeClr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1" name="Picture 12" descr="http://maps.e-atlas.org.au/maps/wms?TRANSPARENT=TRUE&amp;LAYERS=wtma%3AWT_WTMA_WTWHA_zoning_09&amp;STYLES=&amp;FORMAT=image%2Fpng&amp;SERVICE=WMS&amp;VERSION=1.1.1&amp;REQUEST=GetMap&amp;SRS=EPSG%3A4326&amp;BBOX=144.41136223593,-19.758855419592,146.96437780605,-14.652824279368&amp;WIDTH=256&amp;HEIGHT=51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6" r="8559" b="4467"/>
          <a:stretch/>
        </p:blipFill>
        <p:spPr bwMode="auto">
          <a:xfrm>
            <a:off x="2736589" y="2638705"/>
            <a:ext cx="794252" cy="1439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2" name="Rectangle 301"/>
          <p:cNvSpPr/>
          <p:nvPr/>
        </p:nvSpPr>
        <p:spPr>
          <a:xfrm>
            <a:off x="3293976" y="2762387"/>
            <a:ext cx="817502" cy="1481722"/>
          </a:xfrm>
          <a:prstGeom prst="rect">
            <a:avLst/>
          </a:prstGeom>
          <a:solidFill>
            <a:schemeClr val="tx1">
              <a:alpha val="4000"/>
            </a:schemeClr>
          </a:solidFill>
          <a:ln w="4762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03" name="Picture 8" descr="http://maps.e-atlas.org.au/maps/QLD_NERP-TE_e-Atlas_Study-area/wms?TRANSPARENT=TRUE&amp;LAYERS=QLD_NERP-TE_e-Atlas_Study-area%3AProject-3-4_2013_Polygons&amp;STYLES=&amp;FORMAT=image%2Fpng&amp;SERVICE=WMS&amp;VERSION=1.1.1&amp;REQUEST=GetMap&amp;SRS=EPSG%3A4326&amp;BBOX=145.11979637428,-18.562129371101,146.39630415934,-16.009113800989&amp;WIDTH=256&amp;HEIGHT=5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070" y="2762387"/>
            <a:ext cx="766408" cy="153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63" y="3459122"/>
            <a:ext cx="836081" cy="67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" name="Rectangle 304"/>
          <p:cNvSpPr/>
          <p:nvPr/>
        </p:nvSpPr>
        <p:spPr>
          <a:xfrm>
            <a:off x="5922988" y="5061611"/>
            <a:ext cx="905755" cy="905755"/>
          </a:xfrm>
          <a:prstGeom prst="rect">
            <a:avLst/>
          </a:prstGeom>
          <a:solidFill>
            <a:srgbClr val="FFFFE1"/>
          </a:solidFill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306" name="Picture 30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661" y="5131285"/>
            <a:ext cx="706830" cy="706830"/>
          </a:xfrm>
          <a:prstGeom prst="rect">
            <a:avLst/>
          </a:prstGeom>
        </p:spPr>
      </p:pic>
      <p:sp>
        <p:nvSpPr>
          <p:cNvPr id="307" name="TextBox 306"/>
          <p:cNvSpPr txBox="1"/>
          <p:nvPr/>
        </p:nvSpPr>
        <p:spPr>
          <a:xfrm>
            <a:off x="6863579" y="5026775"/>
            <a:ext cx="1219285" cy="804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/>
              <a:t>Data processing Tools</a:t>
            </a:r>
            <a:endParaRPr lang="en-AU" sz="1600" dirty="0"/>
          </a:p>
        </p:txBody>
      </p:sp>
      <p:cxnSp>
        <p:nvCxnSpPr>
          <p:cNvPr id="308" name="Straight Arrow Connector 307"/>
          <p:cNvCxnSpPr/>
          <p:nvPr/>
        </p:nvCxnSpPr>
        <p:spPr>
          <a:xfrm>
            <a:off x="2648336" y="5514489"/>
            <a:ext cx="1393469" cy="0"/>
          </a:xfrm>
          <a:prstGeom prst="straightConnector1">
            <a:avLst/>
          </a:prstGeom>
          <a:ln w="79375">
            <a:solidFill>
              <a:schemeClr val="accent1">
                <a:lumMod val="60000"/>
                <a:lumOff val="4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9" name="Group 308"/>
          <p:cNvGrpSpPr/>
          <p:nvPr/>
        </p:nvGrpSpPr>
        <p:grpSpPr>
          <a:xfrm>
            <a:off x="4390172" y="4399714"/>
            <a:ext cx="2020530" cy="661898"/>
            <a:chOff x="4103948" y="4149080"/>
            <a:chExt cx="2088232" cy="432048"/>
          </a:xfrm>
        </p:grpSpPr>
        <p:cxnSp>
          <p:nvCxnSpPr>
            <p:cNvPr id="422" name="Straight Arrow Connector 421"/>
            <p:cNvCxnSpPr/>
            <p:nvPr/>
          </p:nvCxnSpPr>
          <p:spPr>
            <a:xfrm flipV="1">
              <a:off x="4103948" y="4149080"/>
              <a:ext cx="0" cy="432048"/>
            </a:xfrm>
            <a:prstGeom prst="straightConnector1">
              <a:avLst/>
            </a:prstGeom>
            <a:ln w="79375">
              <a:solidFill>
                <a:schemeClr val="accent1">
                  <a:lumMod val="60000"/>
                  <a:lumOff val="40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3" name="Straight Arrow Connector 422"/>
            <p:cNvCxnSpPr/>
            <p:nvPr/>
          </p:nvCxnSpPr>
          <p:spPr>
            <a:xfrm flipV="1">
              <a:off x="6192180" y="4149080"/>
              <a:ext cx="0" cy="432048"/>
            </a:xfrm>
            <a:prstGeom prst="straightConnector1">
              <a:avLst/>
            </a:prstGeom>
            <a:ln w="79375">
              <a:solidFill>
                <a:schemeClr val="accent1">
                  <a:lumMod val="60000"/>
                  <a:lumOff val="40000"/>
                </a:schemeClr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0" name="Group 309"/>
          <p:cNvGrpSpPr/>
          <p:nvPr/>
        </p:nvGrpSpPr>
        <p:grpSpPr>
          <a:xfrm>
            <a:off x="4111478" y="5131285"/>
            <a:ext cx="528392" cy="694287"/>
            <a:chOff x="4463988" y="5445224"/>
            <a:chExt cx="546097" cy="717550"/>
          </a:xfrm>
        </p:grpSpPr>
        <p:grpSp>
          <p:nvGrpSpPr>
            <p:cNvPr id="416" name="Group 23"/>
            <p:cNvGrpSpPr>
              <a:grpSpLocks/>
            </p:cNvGrpSpPr>
            <p:nvPr/>
          </p:nvGrpSpPr>
          <p:grpSpPr bwMode="auto">
            <a:xfrm>
              <a:off x="4463988" y="5445224"/>
              <a:ext cx="546097" cy="717550"/>
              <a:chOff x="3897315" y="4725988"/>
              <a:chExt cx="546099" cy="717550"/>
            </a:xfrm>
          </p:grpSpPr>
          <p:sp>
            <p:nvSpPr>
              <p:cNvPr id="418" name="Freeform 316"/>
              <p:cNvSpPr>
                <a:spLocks/>
              </p:cNvSpPr>
              <p:nvPr/>
            </p:nvSpPr>
            <p:spPr bwMode="auto">
              <a:xfrm>
                <a:off x="3897315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19" name="Freeform 317"/>
              <p:cNvSpPr>
                <a:spLocks/>
              </p:cNvSpPr>
              <p:nvPr/>
            </p:nvSpPr>
            <p:spPr bwMode="auto">
              <a:xfrm flipH="1">
                <a:off x="4232276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20" name="Freeform 318"/>
              <p:cNvSpPr>
                <a:spLocks/>
              </p:cNvSpPr>
              <p:nvPr/>
            </p:nvSpPr>
            <p:spPr bwMode="auto">
              <a:xfrm>
                <a:off x="3946528" y="5001603"/>
                <a:ext cx="434977" cy="441935"/>
              </a:xfrm>
              <a:custGeom>
                <a:avLst/>
                <a:gdLst>
                  <a:gd name="T0" fmla="*/ 2147483647 w 418"/>
                  <a:gd name="T1" fmla="*/ 0 h 426"/>
                  <a:gd name="T2" fmla="*/ 2147483647 w 418"/>
                  <a:gd name="T3" fmla="*/ 2147483647 h 426"/>
                  <a:gd name="T4" fmla="*/ 2147483647 w 418"/>
                  <a:gd name="T5" fmla="*/ 2147483647 h 426"/>
                  <a:gd name="T6" fmla="*/ 2147483647 w 418"/>
                  <a:gd name="T7" fmla="*/ 2147483647 h 426"/>
                  <a:gd name="T8" fmla="*/ 2147483647 w 418"/>
                  <a:gd name="T9" fmla="*/ 2147483647 h 426"/>
                  <a:gd name="T10" fmla="*/ 2147483647 w 418"/>
                  <a:gd name="T11" fmla="*/ 2147483647 h 426"/>
                  <a:gd name="T12" fmla="*/ 2147483647 w 418"/>
                  <a:gd name="T13" fmla="*/ 2147483647 h 426"/>
                  <a:gd name="T14" fmla="*/ 2147483647 w 418"/>
                  <a:gd name="T15" fmla="*/ 2147483647 h 426"/>
                  <a:gd name="T16" fmla="*/ 2147483647 w 418"/>
                  <a:gd name="T17" fmla="*/ 2147483647 h 426"/>
                  <a:gd name="T18" fmla="*/ 2147483647 w 418"/>
                  <a:gd name="T19" fmla="*/ 2147483647 h 426"/>
                  <a:gd name="T20" fmla="*/ 2147483647 w 418"/>
                  <a:gd name="T21" fmla="*/ 0 h 4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8" h="426">
                    <a:moveTo>
                      <a:pt x="138" y="0"/>
                    </a:moveTo>
                    <a:cubicBezTo>
                      <a:pt x="138" y="0"/>
                      <a:pt x="86" y="67"/>
                      <a:pt x="68" y="104"/>
                    </a:cubicBezTo>
                    <a:cubicBezTo>
                      <a:pt x="50" y="141"/>
                      <a:pt x="28" y="186"/>
                      <a:pt x="20" y="226"/>
                    </a:cubicBezTo>
                    <a:cubicBezTo>
                      <a:pt x="12" y="266"/>
                      <a:pt x="0" y="311"/>
                      <a:pt x="19" y="343"/>
                    </a:cubicBezTo>
                    <a:cubicBezTo>
                      <a:pt x="38" y="375"/>
                      <a:pt x="94" y="402"/>
                      <a:pt x="140" y="414"/>
                    </a:cubicBezTo>
                    <a:cubicBezTo>
                      <a:pt x="186" y="426"/>
                      <a:pt x="252" y="422"/>
                      <a:pt x="295" y="412"/>
                    </a:cubicBezTo>
                    <a:cubicBezTo>
                      <a:pt x="338" y="402"/>
                      <a:pt x="382" y="384"/>
                      <a:pt x="400" y="355"/>
                    </a:cubicBezTo>
                    <a:cubicBezTo>
                      <a:pt x="418" y="326"/>
                      <a:pt x="412" y="277"/>
                      <a:pt x="406" y="236"/>
                    </a:cubicBezTo>
                    <a:cubicBezTo>
                      <a:pt x="400" y="195"/>
                      <a:pt x="382" y="147"/>
                      <a:pt x="366" y="108"/>
                    </a:cubicBezTo>
                    <a:cubicBezTo>
                      <a:pt x="350" y="69"/>
                      <a:pt x="336" y="40"/>
                      <a:pt x="307" y="1"/>
                    </a:cubicBezTo>
                    <a:cubicBezTo>
                      <a:pt x="222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21" name="Oval 319"/>
              <p:cNvSpPr>
                <a:spLocks noChangeArrowheads="1"/>
              </p:cNvSpPr>
              <p:nvPr/>
            </p:nvSpPr>
            <p:spPr bwMode="auto">
              <a:xfrm>
                <a:off x="4014790" y="4725988"/>
                <a:ext cx="328614" cy="329471"/>
              </a:xfrm>
              <a:prstGeom prst="ellipse">
                <a:avLst/>
              </a:prstGeom>
              <a:gradFill rotWithShape="1">
                <a:gsLst>
                  <a:gs pos="0">
                    <a:srgbClr val="E5F0F7"/>
                  </a:gs>
                  <a:gs pos="50000">
                    <a:srgbClr val="B7D4E7"/>
                  </a:gs>
                  <a:gs pos="100000">
                    <a:srgbClr val="E5F0F7"/>
                  </a:gs>
                </a:gsLst>
                <a:lin ang="5400000" scaled="1"/>
              </a:gra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17" name="Picture 59" descr="e-Atlas-icon-shadow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004" y="5805264"/>
              <a:ext cx="273312" cy="264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11" name="Straight Arrow Connector 310"/>
          <p:cNvCxnSpPr/>
          <p:nvPr/>
        </p:nvCxnSpPr>
        <p:spPr>
          <a:xfrm>
            <a:off x="4668866" y="5479652"/>
            <a:ext cx="1184449" cy="0"/>
          </a:xfrm>
          <a:prstGeom prst="straightConnector1">
            <a:avLst/>
          </a:prstGeom>
          <a:ln w="79375">
            <a:solidFill>
              <a:schemeClr val="accent1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2" name="Group 311"/>
          <p:cNvGrpSpPr/>
          <p:nvPr/>
        </p:nvGrpSpPr>
        <p:grpSpPr>
          <a:xfrm>
            <a:off x="2021275" y="5200958"/>
            <a:ext cx="528392" cy="704486"/>
            <a:chOff x="1079612" y="5373216"/>
            <a:chExt cx="546097" cy="728091"/>
          </a:xfrm>
        </p:grpSpPr>
        <p:grpSp>
          <p:nvGrpSpPr>
            <p:cNvPr id="410" name="Group 23"/>
            <p:cNvGrpSpPr>
              <a:grpSpLocks/>
            </p:cNvGrpSpPr>
            <p:nvPr/>
          </p:nvGrpSpPr>
          <p:grpSpPr bwMode="auto">
            <a:xfrm>
              <a:off x="1079612" y="5373216"/>
              <a:ext cx="546097" cy="717550"/>
              <a:chOff x="3897315" y="4725988"/>
              <a:chExt cx="546099" cy="717550"/>
            </a:xfrm>
          </p:grpSpPr>
          <p:sp>
            <p:nvSpPr>
              <p:cNvPr id="412" name="Freeform 316"/>
              <p:cNvSpPr>
                <a:spLocks/>
              </p:cNvSpPr>
              <p:nvPr/>
            </p:nvSpPr>
            <p:spPr bwMode="auto">
              <a:xfrm>
                <a:off x="3897315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13" name="Freeform 317"/>
              <p:cNvSpPr>
                <a:spLocks/>
              </p:cNvSpPr>
              <p:nvPr/>
            </p:nvSpPr>
            <p:spPr bwMode="auto">
              <a:xfrm flipH="1">
                <a:off x="4232276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14" name="Freeform 318"/>
              <p:cNvSpPr>
                <a:spLocks/>
              </p:cNvSpPr>
              <p:nvPr/>
            </p:nvSpPr>
            <p:spPr bwMode="auto">
              <a:xfrm>
                <a:off x="3946528" y="5001603"/>
                <a:ext cx="434977" cy="441935"/>
              </a:xfrm>
              <a:custGeom>
                <a:avLst/>
                <a:gdLst>
                  <a:gd name="T0" fmla="*/ 2147483647 w 418"/>
                  <a:gd name="T1" fmla="*/ 0 h 426"/>
                  <a:gd name="T2" fmla="*/ 2147483647 w 418"/>
                  <a:gd name="T3" fmla="*/ 2147483647 h 426"/>
                  <a:gd name="T4" fmla="*/ 2147483647 w 418"/>
                  <a:gd name="T5" fmla="*/ 2147483647 h 426"/>
                  <a:gd name="T6" fmla="*/ 2147483647 w 418"/>
                  <a:gd name="T7" fmla="*/ 2147483647 h 426"/>
                  <a:gd name="T8" fmla="*/ 2147483647 w 418"/>
                  <a:gd name="T9" fmla="*/ 2147483647 h 426"/>
                  <a:gd name="T10" fmla="*/ 2147483647 w 418"/>
                  <a:gd name="T11" fmla="*/ 2147483647 h 426"/>
                  <a:gd name="T12" fmla="*/ 2147483647 w 418"/>
                  <a:gd name="T13" fmla="*/ 2147483647 h 426"/>
                  <a:gd name="T14" fmla="*/ 2147483647 w 418"/>
                  <a:gd name="T15" fmla="*/ 2147483647 h 426"/>
                  <a:gd name="T16" fmla="*/ 2147483647 w 418"/>
                  <a:gd name="T17" fmla="*/ 2147483647 h 426"/>
                  <a:gd name="T18" fmla="*/ 2147483647 w 418"/>
                  <a:gd name="T19" fmla="*/ 2147483647 h 426"/>
                  <a:gd name="T20" fmla="*/ 2147483647 w 418"/>
                  <a:gd name="T21" fmla="*/ 0 h 4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8" h="426">
                    <a:moveTo>
                      <a:pt x="138" y="0"/>
                    </a:moveTo>
                    <a:cubicBezTo>
                      <a:pt x="138" y="0"/>
                      <a:pt x="86" y="67"/>
                      <a:pt x="68" y="104"/>
                    </a:cubicBezTo>
                    <a:cubicBezTo>
                      <a:pt x="50" y="141"/>
                      <a:pt x="28" y="186"/>
                      <a:pt x="20" y="226"/>
                    </a:cubicBezTo>
                    <a:cubicBezTo>
                      <a:pt x="12" y="266"/>
                      <a:pt x="0" y="311"/>
                      <a:pt x="19" y="343"/>
                    </a:cubicBezTo>
                    <a:cubicBezTo>
                      <a:pt x="38" y="375"/>
                      <a:pt x="94" y="402"/>
                      <a:pt x="140" y="414"/>
                    </a:cubicBezTo>
                    <a:cubicBezTo>
                      <a:pt x="186" y="426"/>
                      <a:pt x="252" y="422"/>
                      <a:pt x="295" y="412"/>
                    </a:cubicBezTo>
                    <a:cubicBezTo>
                      <a:pt x="338" y="402"/>
                      <a:pt x="382" y="384"/>
                      <a:pt x="400" y="355"/>
                    </a:cubicBezTo>
                    <a:cubicBezTo>
                      <a:pt x="418" y="326"/>
                      <a:pt x="412" y="277"/>
                      <a:pt x="406" y="236"/>
                    </a:cubicBezTo>
                    <a:cubicBezTo>
                      <a:pt x="400" y="195"/>
                      <a:pt x="382" y="147"/>
                      <a:pt x="366" y="108"/>
                    </a:cubicBezTo>
                    <a:cubicBezTo>
                      <a:pt x="350" y="69"/>
                      <a:pt x="336" y="40"/>
                      <a:pt x="307" y="1"/>
                    </a:cubicBezTo>
                    <a:cubicBezTo>
                      <a:pt x="222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15" name="Oval 319"/>
              <p:cNvSpPr>
                <a:spLocks noChangeArrowheads="1"/>
              </p:cNvSpPr>
              <p:nvPr/>
            </p:nvSpPr>
            <p:spPr bwMode="auto">
              <a:xfrm>
                <a:off x="4014790" y="4725988"/>
                <a:ext cx="328614" cy="329471"/>
              </a:xfrm>
              <a:prstGeom prst="ellipse">
                <a:avLst/>
              </a:prstGeom>
              <a:gradFill rotWithShape="1">
                <a:gsLst>
                  <a:gs pos="0">
                    <a:srgbClr val="E5F0F7"/>
                  </a:gs>
                  <a:gs pos="50000">
                    <a:srgbClr val="B7D4E7"/>
                  </a:gs>
                  <a:gs pos="100000">
                    <a:srgbClr val="E5F0F7"/>
                  </a:gs>
                </a:gsLst>
                <a:lin ang="5400000" scaled="1"/>
              </a:gra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11" name="Picture 3" descr="X:\photos\Logos\2014\JCU_Logo_RGB-crop-transparent.pn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7642" b="15096"/>
            <a:stretch/>
          </p:blipFill>
          <p:spPr bwMode="auto">
            <a:xfrm>
              <a:off x="1219175" y="5624064"/>
              <a:ext cx="288032" cy="4772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3" name="Group 312"/>
          <p:cNvGrpSpPr/>
          <p:nvPr/>
        </p:nvGrpSpPr>
        <p:grpSpPr>
          <a:xfrm>
            <a:off x="2015433" y="4469387"/>
            <a:ext cx="528392" cy="694287"/>
            <a:chOff x="1403648" y="5697252"/>
            <a:chExt cx="546097" cy="717550"/>
          </a:xfrm>
        </p:grpSpPr>
        <p:grpSp>
          <p:nvGrpSpPr>
            <p:cNvPr id="404" name="Group 23"/>
            <p:cNvGrpSpPr>
              <a:grpSpLocks/>
            </p:cNvGrpSpPr>
            <p:nvPr/>
          </p:nvGrpSpPr>
          <p:grpSpPr bwMode="auto">
            <a:xfrm>
              <a:off x="1403648" y="5697252"/>
              <a:ext cx="546097" cy="717550"/>
              <a:chOff x="3897315" y="4725988"/>
              <a:chExt cx="546099" cy="717550"/>
            </a:xfrm>
          </p:grpSpPr>
          <p:sp>
            <p:nvSpPr>
              <p:cNvPr id="406" name="Freeform 316"/>
              <p:cNvSpPr>
                <a:spLocks/>
              </p:cNvSpPr>
              <p:nvPr/>
            </p:nvSpPr>
            <p:spPr bwMode="auto">
              <a:xfrm>
                <a:off x="3897315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07" name="Freeform 317"/>
              <p:cNvSpPr>
                <a:spLocks/>
              </p:cNvSpPr>
              <p:nvPr/>
            </p:nvSpPr>
            <p:spPr bwMode="auto">
              <a:xfrm flipH="1">
                <a:off x="4232276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08" name="Freeform 318"/>
              <p:cNvSpPr>
                <a:spLocks/>
              </p:cNvSpPr>
              <p:nvPr/>
            </p:nvSpPr>
            <p:spPr bwMode="auto">
              <a:xfrm>
                <a:off x="3946528" y="5001603"/>
                <a:ext cx="434977" cy="441935"/>
              </a:xfrm>
              <a:custGeom>
                <a:avLst/>
                <a:gdLst>
                  <a:gd name="T0" fmla="*/ 2147483647 w 418"/>
                  <a:gd name="T1" fmla="*/ 0 h 426"/>
                  <a:gd name="T2" fmla="*/ 2147483647 w 418"/>
                  <a:gd name="T3" fmla="*/ 2147483647 h 426"/>
                  <a:gd name="T4" fmla="*/ 2147483647 w 418"/>
                  <a:gd name="T5" fmla="*/ 2147483647 h 426"/>
                  <a:gd name="T6" fmla="*/ 2147483647 w 418"/>
                  <a:gd name="T7" fmla="*/ 2147483647 h 426"/>
                  <a:gd name="T8" fmla="*/ 2147483647 w 418"/>
                  <a:gd name="T9" fmla="*/ 2147483647 h 426"/>
                  <a:gd name="T10" fmla="*/ 2147483647 w 418"/>
                  <a:gd name="T11" fmla="*/ 2147483647 h 426"/>
                  <a:gd name="T12" fmla="*/ 2147483647 w 418"/>
                  <a:gd name="T13" fmla="*/ 2147483647 h 426"/>
                  <a:gd name="T14" fmla="*/ 2147483647 w 418"/>
                  <a:gd name="T15" fmla="*/ 2147483647 h 426"/>
                  <a:gd name="T16" fmla="*/ 2147483647 w 418"/>
                  <a:gd name="T17" fmla="*/ 2147483647 h 426"/>
                  <a:gd name="T18" fmla="*/ 2147483647 w 418"/>
                  <a:gd name="T19" fmla="*/ 2147483647 h 426"/>
                  <a:gd name="T20" fmla="*/ 2147483647 w 418"/>
                  <a:gd name="T21" fmla="*/ 0 h 4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8" h="426">
                    <a:moveTo>
                      <a:pt x="138" y="0"/>
                    </a:moveTo>
                    <a:cubicBezTo>
                      <a:pt x="138" y="0"/>
                      <a:pt x="86" y="67"/>
                      <a:pt x="68" y="104"/>
                    </a:cubicBezTo>
                    <a:cubicBezTo>
                      <a:pt x="50" y="141"/>
                      <a:pt x="28" y="186"/>
                      <a:pt x="20" y="226"/>
                    </a:cubicBezTo>
                    <a:cubicBezTo>
                      <a:pt x="12" y="266"/>
                      <a:pt x="0" y="311"/>
                      <a:pt x="19" y="343"/>
                    </a:cubicBezTo>
                    <a:cubicBezTo>
                      <a:pt x="38" y="375"/>
                      <a:pt x="94" y="402"/>
                      <a:pt x="140" y="414"/>
                    </a:cubicBezTo>
                    <a:cubicBezTo>
                      <a:pt x="186" y="426"/>
                      <a:pt x="252" y="422"/>
                      <a:pt x="295" y="412"/>
                    </a:cubicBezTo>
                    <a:cubicBezTo>
                      <a:pt x="338" y="402"/>
                      <a:pt x="382" y="384"/>
                      <a:pt x="400" y="355"/>
                    </a:cubicBezTo>
                    <a:cubicBezTo>
                      <a:pt x="418" y="326"/>
                      <a:pt x="412" y="277"/>
                      <a:pt x="406" y="236"/>
                    </a:cubicBezTo>
                    <a:cubicBezTo>
                      <a:pt x="400" y="195"/>
                      <a:pt x="382" y="147"/>
                      <a:pt x="366" y="108"/>
                    </a:cubicBezTo>
                    <a:cubicBezTo>
                      <a:pt x="350" y="69"/>
                      <a:pt x="336" y="40"/>
                      <a:pt x="307" y="1"/>
                    </a:cubicBezTo>
                    <a:cubicBezTo>
                      <a:pt x="222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409" name="Oval 319"/>
              <p:cNvSpPr>
                <a:spLocks noChangeArrowheads="1"/>
              </p:cNvSpPr>
              <p:nvPr/>
            </p:nvSpPr>
            <p:spPr bwMode="auto">
              <a:xfrm>
                <a:off x="4014790" y="4725988"/>
                <a:ext cx="328614" cy="329471"/>
              </a:xfrm>
              <a:prstGeom prst="ellipse">
                <a:avLst/>
              </a:prstGeom>
              <a:gradFill rotWithShape="1">
                <a:gsLst>
                  <a:gs pos="0">
                    <a:srgbClr val="E5F0F7"/>
                  </a:gs>
                  <a:gs pos="50000">
                    <a:srgbClr val="B7D4E7"/>
                  </a:gs>
                  <a:gs pos="100000">
                    <a:srgbClr val="E5F0F7"/>
                  </a:gs>
                </a:gsLst>
                <a:lin ang="5400000" scaled="1"/>
              </a:gra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05" name="Picture 2" descr="X:\photos\Logos\2014\aims logo-side-transparent.png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067"/>
            <a:stretch/>
          </p:blipFill>
          <p:spPr bwMode="auto">
            <a:xfrm>
              <a:off x="1475656" y="6063573"/>
              <a:ext cx="360040" cy="223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4" name="TextBox 313"/>
          <p:cNvSpPr txBox="1"/>
          <p:nvPr/>
        </p:nvSpPr>
        <p:spPr>
          <a:xfrm>
            <a:off x="3031540" y="5958375"/>
            <a:ext cx="2821774" cy="35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chemeClr val="tx2"/>
                </a:solidFill>
              </a:rPr>
              <a:t>Content preparation</a:t>
            </a:r>
            <a:endParaRPr lang="en-AU" b="1" dirty="0">
              <a:solidFill>
                <a:schemeClr val="tx2"/>
              </a:solidFill>
            </a:endParaRPr>
          </a:p>
        </p:txBody>
      </p:sp>
      <p:sp>
        <p:nvSpPr>
          <p:cNvPr id="315" name="TextBox 314"/>
          <p:cNvSpPr txBox="1"/>
          <p:nvPr/>
        </p:nvSpPr>
        <p:spPr>
          <a:xfrm>
            <a:off x="2752846" y="5061611"/>
            <a:ext cx="1254122" cy="327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>
                <a:solidFill>
                  <a:schemeClr val="accent1">
                    <a:lumMod val="75000"/>
                  </a:schemeClr>
                </a:solidFill>
              </a:rPr>
              <a:t>Collaborate</a:t>
            </a:r>
            <a:endParaRPr lang="en-A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6" name="TextBox 315"/>
          <p:cNvSpPr txBox="1"/>
          <p:nvPr/>
        </p:nvSpPr>
        <p:spPr>
          <a:xfrm>
            <a:off x="4599192" y="5061611"/>
            <a:ext cx="1393469" cy="327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 smtClean="0">
                <a:solidFill>
                  <a:schemeClr val="accent1">
                    <a:lumMod val="75000"/>
                  </a:schemeClr>
                </a:solidFill>
              </a:rPr>
              <a:t>Prepare data</a:t>
            </a:r>
            <a:endParaRPr lang="en-AU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17" name="Group 316"/>
          <p:cNvGrpSpPr/>
          <p:nvPr/>
        </p:nvGrpSpPr>
        <p:grpSpPr>
          <a:xfrm>
            <a:off x="4599192" y="2832061"/>
            <a:ext cx="627061" cy="836081"/>
            <a:chOff x="5364088" y="2672916"/>
            <a:chExt cx="648072" cy="86409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91" name="Snip Single Corner Rectangle 390"/>
            <p:cNvSpPr/>
            <p:nvPr/>
          </p:nvSpPr>
          <p:spPr>
            <a:xfrm>
              <a:off x="5364088" y="2672916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92" name="Group 391"/>
            <p:cNvGrpSpPr/>
            <p:nvPr/>
          </p:nvGrpSpPr>
          <p:grpSpPr>
            <a:xfrm>
              <a:off x="5436096" y="3104964"/>
              <a:ext cx="504056" cy="288032"/>
              <a:chOff x="1403648" y="2708920"/>
              <a:chExt cx="864096" cy="288032"/>
            </a:xfrm>
          </p:grpSpPr>
          <p:cxnSp>
            <p:nvCxnSpPr>
              <p:cNvPr id="399" name="Straight Connector 398"/>
              <p:cNvCxnSpPr/>
              <p:nvPr/>
            </p:nvCxnSpPr>
            <p:spPr>
              <a:xfrm>
                <a:off x="1403648" y="2708920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0" name="Straight Connector 399"/>
              <p:cNvCxnSpPr/>
              <p:nvPr/>
            </p:nvCxnSpPr>
            <p:spPr>
              <a:xfrm>
                <a:off x="1403648" y="2780928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1" name="Straight Connector 400"/>
              <p:cNvCxnSpPr/>
              <p:nvPr/>
            </p:nvCxnSpPr>
            <p:spPr>
              <a:xfrm>
                <a:off x="1403648" y="2852936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2" name="Straight Connector 401"/>
              <p:cNvCxnSpPr/>
              <p:nvPr/>
            </p:nvCxnSpPr>
            <p:spPr>
              <a:xfrm>
                <a:off x="1403648" y="2924944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3" name="Straight Connector 402"/>
              <p:cNvCxnSpPr/>
              <p:nvPr/>
            </p:nvCxnSpPr>
            <p:spPr>
              <a:xfrm>
                <a:off x="1403648" y="2996952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93" name="Right Triangle 392"/>
            <p:cNvSpPr/>
            <p:nvPr/>
          </p:nvSpPr>
          <p:spPr>
            <a:xfrm>
              <a:off x="5796136" y="2672916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94" name="Group 393"/>
            <p:cNvGrpSpPr/>
            <p:nvPr/>
          </p:nvGrpSpPr>
          <p:grpSpPr>
            <a:xfrm>
              <a:off x="5436096" y="2816932"/>
              <a:ext cx="288032" cy="216024"/>
              <a:chOff x="6156176" y="2780928"/>
              <a:chExt cx="207640" cy="216024"/>
            </a:xfrm>
          </p:grpSpPr>
          <p:cxnSp>
            <p:nvCxnSpPr>
              <p:cNvPr id="395" name="Straight Connector 394"/>
              <p:cNvCxnSpPr/>
              <p:nvPr/>
            </p:nvCxnSpPr>
            <p:spPr>
              <a:xfrm>
                <a:off x="6156176" y="2780928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6" name="Straight Connector 395"/>
              <p:cNvCxnSpPr/>
              <p:nvPr/>
            </p:nvCxnSpPr>
            <p:spPr>
              <a:xfrm>
                <a:off x="6156176" y="2852936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7" name="Straight Connector 396"/>
              <p:cNvCxnSpPr/>
              <p:nvPr/>
            </p:nvCxnSpPr>
            <p:spPr>
              <a:xfrm>
                <a:off x="6156176" y="2924944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8" name="Straight Connector 397"/>
              <p:cNvCxnSpPr/>
              <p:nvPr/>
            </p:nvCxnSpPr>
            <p:spPr>
              <a:xfrm>
                <a:off x="6156176" y="2996952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18" name="Group 317"/>
          <p:cNvGrpSpPr/>
          <p:nvPr/>
        </p:nvGrpSpPr>
        <p:grpSpPr>
          <a:xfrm>
            <a:off x="5713967" y="2483694"/>
            <a:ext cx="627061" cy="836081"/>
            <a:chOff x="6660232" y="2528900"/>
            <a:chExt cx="648072" cy="86409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81" name="Snip Single Corner Rectangle 380"/>
            <p:cNvSpPr/>
            <p:nvPr/>
          </p:nvSpPr>
          <p:spPr>
            <a:xfrm>
              <a:off x="6660232" y="2528900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2" name="Freeform 381"/>
            <p:cNvSpPr/>
            <p:nvPr/>
          </p:nvSpPr>
          <p:spPr>
            <a:xfrm>
              <a:off x="6732240" y="2780928"/>
              <a:ext cx="460142" cy="178107"/>
            </a:xfrm>
            <a:custGeom>
              <a:avLst/>
              <a:gdLst>
                <a:gd name="connsiteX0" fmla="*/ 0 w 633046"/>
                <a:gd name="connsiteY0" fmla="*/ 257908 h 257908"/>
                <a:gd name="connsiteX1" fmla="*/ 168031 w 633046"/>
                <a:gd name="connsiteY1" fmla="*/ 85969 h 257908"/>
                <a:gd name="connsiteX2" fmla="*/ 437662 w 633046"/>
                <a:gd name="connsiteY2" fmla="*/ 128954 h 257908"/>
                <a:gd name="connsiteX3" fmla="*/ 633046 w 633046"/>
                <a:gd name="connsiteY3" fmla="*/ 0 h 257908"/>
                <a:gd name="connsiteX0" fmla="*/ 0 w 563219"/>
                <a:gd name="connsiteY0" fmla="*/ 211357 h 211357"/>
                <a:gd name="connsiteX1" fmla="*/ 98204 w 563219"/>
                <a:gd name="connsiteY1" fmla="*/ 85969 h 211357"/>
                <a:gd name="connsiteX2" fmla="*/ 367835 w 563219"/>
                <a:gd name="connsiteY2" fmla="*/ 128954 h 211357"/>
                <a:gd name="connsiteX3" fmla="*/ 563219 w 563219"/>
                <a:gd name="connsiteY3" fmla="*/ 0 h 211357"/>
                <a:gd name="connsiteX0" fmla="*/ 0 w 506693"/>
                <a:gd name="connsiteY0" fmla="*/ 194732 h 194732"/>
                <a:gd name="connsiteX1" fmla="*/ 98204 w 506693"/>
                <a:gd name="connsiteY1" fmla="*/ 69344 h 194732"/>
                <a:gd name="connsiteX2" fmla="*/ 367835 w 506693"/>
                <a:gd name="connsiteY2" fmla="*/ 112329 h 194732"/>
                <a:gd name="connsiteX3" fmla="*/ 506693 w 506693"/>
                <a:gd name="connsiteY3" fmla="*/ 0 h 194732"/>
                <a:gd name="connsiteX0" fmla="*/ 0 w 506693"/>
                <a:gd name="connsiteY0" fmla="*/ 194732 h 194732"/>
                <a:gd name="connsiteX1" fmla="*/ 98204 w 506693"/>
                <a:gd name="connsiteY1" fmla="*/ 69344 h 194732"/>
                <a:gd name="connsiteX2" fmla="*/ 274732 w 506693"/>
                <a:gd name="connsiteY2" fmla="*/ 118980 h 194732"/>
                <a:gd name="connsiteX3" fmla="*/ 506693 w 506693"/>
                <a:gd name="connsiteY3" fmla="*/ 0 h 194732"/>
                <a:gd name="connsiteX0" fmla="*/ 0 w 506693"/>
                <a:gd name="connsiteY0" fmla="*/ 194732 h 194732"/>
                <a:gd name="connsiteX1" fmla="*/ 98204 w 506693"/>
                <a:gd name="connsiteY1" fmla="*/ 69344 h 194732"/>
                <a:gd name="connsiteX2" fmla="*/ 324608 w 506693"/>
                <a:gd name="connsiteY2" fmla="*/ 155556 h 194732"/>
                <a:gd name="connsiteX3" fmla="*/ 506693 w 506693"/>
                <a:gd name="connsiteY3" fmla="*/ 0 h 194732"/>
                <a:gd name="connsiteX0" fmla="*/ 0 w 460142"/>
                <a:gd name="connsiteY0" fmla="*/ 178107 h 178107"/>
                <a:gd name="connsiteX1" fmla="*/ 98204 w 460142"/>
                <a:gd name="connsiteY1" fmla="*/ 52719 h 178107"/>
                <a:gd name="connsiteX2" fmla="*/ 324608 w 460142"/>
                <a:gd name="connsiteY2" fmla="*/ 138931 h 178107"/>
                <a:gd name="connsiteX3" fmla="*/ 460142 w 460142"/>
                <a:gd name="connsiteY3" fmla="*/ 0 h 178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0142" h="178107">
                  <a:moveTo>
                    <a:pt x="0" y="178107"/>
                  </a:moveTo>
                  <a:lnTo>
                    <a:pt x="98204" y="52719"/>
                  </a:lnTo>
                  <a:lnTo>
                    <a:pt x="324608" y="138931"/>
                  </a:lnTo>
                  <a:lnTo>
                    <a:pt x="460142" y="0"/>
                  </a:lnTo>
                </a:path>
              </a:pathLst>
            </a:custGeom>
            <a:noFill/>
            <a:ln w="508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3" name="Oval 382"/>
            <p:cNvSpPr/>
            <p:nvPr/>
          </p:nvSpPr>
          <p:spPr>
            <a:xfrm>
              <a:off x="6698417" y="2927698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4" name="Oval 383"/>
            <p:cNvSpPr/>
            <p:nvPr/>
          </p:nvSpPr>
          <p:spPr>
            <a:xfrm>
              <a:off x="6806429" y="2796346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5" name="Oval 384"/>
            <p:cNvSpPr/>
            <p:nvPr/>
          </p:nvSpPr>
          <p:spPr>
            <a:xfrm>
              <a:off x="7022453" y="2891694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6" name="Oval 385"/>
            <p:cNvSpPr/>
            <p:nvPr/>
          </p:nvSpPr>
          <p:spPr>
            <a:xfrm>
              <a:off x="7166469" y="2747678"/>
              <a:ext cx="72008" cy="72008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7" name="Rectangle 386"/>
            <p:cNvSpPr/>
            <p:nvPr/>
          </p:nvSpPr>
          <p:spPr>
            <a:xfrm>
              <a:off x="6782656" y="3100984"/>
              <a:ext cx="83588" cy="20517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8" name="Rectangle 387"/>
            <p:cNvSpPr/>
            <p:nvPr/>
          </p:nvSpPr>
          <p:spPr>
            <a:xfrm>
              <a:off x="6912260" y="3176972"/>
              <a:ext cx="83588" cy="12707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7046930" y="3060457"/>
              <a:ext cx="83588" cy="24865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90" name="Right Triangle 389"/>
            <p:cNvSpPr/>
            <p:nvPr/>
          </p:nvSpPr>
          <p:spPr>
            <a:xfrm>
              <a:off x="7092280" y="2528900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grpSp>
        <p:nvGrpSpPr>
          <p:cNvPr id="319" name="Group 318"/>
          <p:cNvGrpSpPr/>
          <p:nvPr/>
        </p:nvGrpSpPr>
        <p:grpSpPr>
          <a:xfrm>
            <a:off x="6132008" y="2797224"/>
            <a:ext cx="627061" cy="836081"/>
            <a:chOff x="6660232" y="3465004"/>
            <a:chExt cx="648072" cy="864096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62" name="Snip Single Corner Rectangle 361"/>
            <p:cNvSpPr/>
            <p:nvPr/>
          </p:nvSpPr>
          <p:spPr>
            <a:xfrm>
              <a:off x="6660232" y="3465004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63" name="Group 362"/>
            <p:cNvGrpSpPr/>
            <p:nvPr/>
          </p:nvGrpSpPr>
          <p:grpSpPr>
            <a:xfrm>
              <a:off x="6768244" y="3717032"/>
              <a:ext cx="407624" cy="410670"/>
              <a:chOff x="6624228" y="3429000"/>
              <a:chExt cx="407624" cy="410670"/>
            </a:xfrm>
          </p:grpSpPr>
          <p:sp>
            <p:nvSpPr>
              <p:cNvPr id="365" name="Rectangle 364"/>
              <p:cNvSpPr/>
              <p:nvPr/>
            </p:nvSpPr>
            <p:spPr>
              <a:xfrm>
                <a:off x="6732240" y="3537012"/>
                <a:ext cx="83588" cy="8663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66" name="Rectangle 365"/>
              <p:cNvSpPr/>
              <p:nvPr/>
            </p:nvSpPr>
            <p:spPr>
              <a:xfrm>
                <a:off x="6624228" y="3429000"/>
                <a:ext cx="83588" cy="86634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67" name="Rectangle 366"/>
              <p:cNvSpPr/>
              <p:nvPr/>
            </p:nvSpPr>
            <p:spPr>
              <a:xfrm>
                <a:off x="6732240" y="3429000"/>
                <a:ext cx="83588" cy="8663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68" name="Rectangle 367"/>
              <p:cNvSpPr/>
              <p:nvPr/>
            </p:nvSpPr>
            <p:spPr>
              <a:xfrm>
                <a:off x="6840252" y="3537012"/>
                <a:ext cx="83588" cy="8663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69" name="Rectangle 368"/>
              <p:cNvSpPr/>
              <p:nvPr/>
            </p:nvSpPr>
            <p:spPr>
              <a:xfrm>
                <a:off x="6840252" y="3429000"/>
                <a:ext cx="83588" cy="8663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6948264" y="3537012"/>
                <a:ext cx="83588" cy="866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1" name="Rectangle 370"/>
              <p:cNvSpPr/>
              <p:nvPr/>
            </p:nvSpPr>
            <p:spPr>
              <a:xfrm>
                <a:off x="6624228" y="3537012"/>
                <a:ext cx="83588" cy="86634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2" name="Rectangle 371"/>
              <p:cNvSpPr/>
              <p:nvPr/>
            </p:nvSpPr>
            <p:spPr>
              <a:xfrm>
                <a:off x="6948264" y="3429000"/>
                <a:ext cx="83588" cy="866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3" name="Rectangle 372"/>
              <p:cNvSpPr/>
              <p:nvPr/>
            </p:nvSpPr>
            <p:spPr>
              <a:xfrm>
                <a:off x="6624228" y="3645024"/>
                <a:ext cx="83588" cy="8663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4" name="Rectangle 373"/>
              <p:cNvSpPr/>
              <p:nvPr/>
            </p:nvSpPr>
            <p:spPr>
              <a:xfrm>
                <a:off x="6732240" y="3645024"/>
                <a:ext cx="83588" cy="8663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5" name="Rectangle 374"/>
              <p:cNvSpPr/>
              <p:nvPr/>
            </p:nvSpPr>
            <p:spPr>
              <a:xfrm>
                <a:off x="6840252" y="3645024"/>
                <a:ext cx="83588" cy="8663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6" name="Rectangle 375"/>
              <p:cNvSpPr/>
              <p:nvPr/>
            </p:nvSpPr>
            <p:spPr>
              <a:xfrm>
                <a:off x="6948264" y="3645024"/>
                <a:ext cx="83588" cy="866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7" name="Rectangle 376"/>
              <p:cNvSpPr/>
              <p:nvPr/>
            </p:nvSpPr>
            <p:spPr>
              <a:xfrm>
                <a:off x="6624228" y="3753036"/>
                <a:ext cx="83588" cy="86634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8" name="Rectangle 377"/>
              <p:cNvSpPr/>
              <p:nvPr/>
            </p:nvSpPr>
            <p:spPr>
              <a:xfrm>
                <a:off x="6732240" y="3753036"/>
                <a:ext cx="83588" cy="86634"/>
              </a:xfrm>
              <a:prstGeom prst="rect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79" name="Rectangle 378"/>
              <p:cNvSpPr/>
              <p:nvPr/>
            </p:nvSpPr>
            <p:spPr>
              <a:xfrm>
                <a:off x="6840252" y="3753036"/>
                <a:ext cx="83588" cy="866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80" name="Rectangle 379"/>
              <p:cNvSpPr/>
              <p:nvPr/>
            </p:nvSpPr>
            <p:spPr>
              <a:xfrm>
                <a:off x="6948264" y="3753036"/>
                <a:ext cx="83588" cy="8663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364" name="Right Triangle 363"/>
            <p:cNvSpPr/>
            <p:nvPr/>
          </p:nvSpPr>
          <p:spPr>
            <a:xfrm>
              <a:off x="7092280" y="3465004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pic>
        <p:nvPicPr>
          <p:cNvPr id="320" name="Picture 8" descr="http://upload.wikimedia.org/wikipedia/commons/thumb/5/53/Eastern_Spinebill444.jpg/220px-Eastern_Spinebill44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63" y="2819444"/>
            <a:ext cx="437058" cy="29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1" name="Rectangle 320"/>
          <p:cNvSpPr/>
          <p:nvPr/>
        </p:nvSpPr>
        <p:spPr>
          <a:xfrm>
            <a:off x="488459" y="1159898"/>
            <a:ext cx="6409957" cy="661898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22" name="TextBox 321"/>
          <p:cNvSpPr txBox="1"/>
          <p:nvPr/>
        </p:nvSpPr>
        <p:spPr>
          <a:xfrm>
            <a:off x="5644294" y="3946836"/>
            <a:ext cx="1254122" cy="38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 b="1" dirty="0" smtClean="0">
                <a:solidFill>
                  <a:srgbClr val="C89800"/>
                </a:solidFill>
              </a:rPr>
              <a:t>Content</a:t>
            </a:r>
            <a:endParaRPr lang="en-AU" sz="2000" b="1" dirty="0">
              <a:solidFill>
                <a:srgbClr val="C89800"/>
              </a:solidFill>
            </a:endParaRPr>
          </a:p>
        </p:txBody>
      </p:sp>
      <p:cxnSp>
        <p:nvCxnSpPr>
          <p:cNvPr id="323" name="Straight Arrow Connector 322"/>
          <p:cNvCxnSpPr/>
          <p:nvPr/>
        </p:nvCxnSpPr>
        <p:spPr>
          <a:xfrm flipV="1">
            <a:off x="6166845" y="1821796"/>
            <a:ext cx="0" cy="313531"/>
          </a:xfrm>
          <a:prstGeom prst="straightConnector1">
            <a:avLst/>
          </a:prstGeom>
          <a:ln w="79375">
            <a:solidFill>
              <a:schemeClr val="accent1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4" name="Straight Arrow Connector 323"/>
          <p:cNvCxnSpPr/>
          <p:nvPr/>
        </p:nvCxnSpPr>
        <p:spPr>
          <a:xfrm flipV="1">
            <a:off x="4877886" y="1821796"/>
            <a:ext cx="0" cy="313531"/>
          </a:xfrm>
          <a:prstGeom prst="straightConnector1">
            <a:avLst/>
          </a:prstGeom>
          <a:ln w="79375">
            <a:solidFill>
              <a:schemeClr val="accent1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5" name="Straight Arrow Connector 324"/>
          <p:cNvCxnSpPr/>
          <p:nvPr/>
        </p:nvCxnSpPr>
        <p:spPr>
          <a:xfrm flipV="1">
            <a:off x="3170887" y="1821796"/>
            <a:ext cx="0" cy="313531"/>
          </a:xfrm>
          <a:prstGeom prst="straightConnector1">
            <a:avLst/>
          </a:prstGeom>
          <a:ln w="79375">
            <a:solidFill>
              <a:schemeClr val="accent1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6" name="Straight Arrow Connector 325"/>
          <p:cNvCxnSpPr/>
          <p:nvPr/>
        </p:nvCxnSpPr>
        <p:spPr>
          <a:xfrm flipV="1">
            <a:off x="1359377" y="1821796"/>
            <a:ext cx="0" cy="313531"/>
          </a:xfrm>
          <a:prstGeom prst="straightConnector1">
            <a:avLst/>
          </a:prstGeom>
          <a:ln w="79375">
            <a:solidFill>
              <a:schemeClr val="accent1">
                <a:lumMod val="60000"/>
                <a:lumOff val="40000"/>
              </a:schemeClr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8" name="TextBox 327"/>
          <p:cNvSpPr txBox="1"/>
          <p:nvPr/>
        </p:nvSpPr>
        <p:spPr>
          <a:xfrm>
            <a:off x="4390172" y="3737816"/>
            <a:ext cx="1247225" cy="446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accent1">
                    <a:lumMod val="75000"/>
                  </a:schemeClr>
                </a:solidFill>
              </a:rPr>
              <a:t>Data documentation</a:t>
            </a:r>
            <a:endParaRPr lang="en-A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9" name="TextBox 328"/>
          <p:cNvSpPr txBox="1"/>
          <p:nvPr/>
        </p:nvSpPr>
        <p:spPr>
          <a:xfrm>
            <a:off x="2787683" y="5514489"/>
            <a:ext cx="1114775" cy="446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1200" dirty="0" smtClean="0">
                <a:solidFill>
                  <a:schemeClr val="accent1">
                    <a:lumMod val="75000"/>
                  </a:schemeClr>
                </a:solidFill>
              </a:rPr>
              <a:t>Data, text, images </a:t>
            </a:r>
            <a:endParaRPr lang="en-AU" sz="1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330" name="Group 329"/>
          <p:cNvGrpSpPr/>
          <p:nvPr/>
        </p:nvGrpSpPr>
        <p:grpSpPr>
          <a:xfrm>
            <a:off x="1254867" y="5200958"/>
            <a:ext cx="528392" cy="696735"/>
            <a:chOff x="1115616" y="4797152"/>
            <a:chExt cx="546097" cy="720080"/>
          </a:xfrm>
        </p:grpSpPr>
        <p:grpSp>
          <p:nvGrpSpPr>
            <p:cNvPr id="356" name="Group 23"/>
            <p:cNvGrpSpPr>
              <a:grpSpLocks/>
            </p:cNvGrpSpPr>
            <p:nvPr/>
          </p:nvGrpSpPr>
          <p:grpSpPr bwMode="auto">
            <a:xfrm>
              <a:off x="1115616" y="4797152"/>
              <a:ext cx="546097" cy="717550"/>
              <a:chOff x="3897315" y="4725988"/>
              <a:chExt cx="546099" cy="717550"/>
            </a:xfrm>
          </p:grpSpPr>
          <p:sp>
            <p:nvSpPr>
              <p:cNvPr id="358" name="Freeform 316"/>
              <p:cNvSpPr>
                <a:spLocks/>
              </p:cNvSpPr>
              <p:nvPr/>
            </p:nvSpPr>
            <p:spPr bwMode="auto">
              <a:xfrm>
                <a:off x="3897315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59" name="Freeform 317"/>
              <p:cNvSpPr>
                <a:spLocks/>
              </p:cNvSpPr>
              <p:nvPr/>
            </p:nvSpPr>
            <p:spPr bwMode="auto">
              <a:xfrm flipH="1">
                <a:off x="4232276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60" name="Freeform 318"/>
              <p:cNvSpPr>
                <a:spLocks/>
              </p:cNvSpPr>
              <p:nvPr/>
            </p:nvSpPr>
            <p:spPr bwMode="auto">
              <a:xfrm>
                <a:off x="3946528" y="5001603"/>
                <a:ext cx="434977" cy="441935"/>
              </a:xfrm>
              <a:custGeom>
                <a:avLst/>
                <a:gdLst>
                  <a:gd name="T0" fmla="*/ 2147483647 w 418"/>
                  <a:gd name="T1" fmla="*/ 0 h 426"/>
                  <a:gd name="T2" fmla="*/ 2147483647 w 418"/>
                  <a:gd name="T3" fmla="*/ 2147483647 h 426"/>
                  <a:gd name="T4" fmla="*/ 2147483647 w 418"/>
                  <a:gd name="T5" fmla="*/ 2147483647 h 426"/>
                  <a:gd name="T6" fmla="*/ 2147483647 w 418"/>
                  <a:gd name="T7" fmla="*/ 2147483647 h 426"/>
                  <a:gd name="T8" fmla="*/ 2147483647 w 418"/>
                  <a:gd name="T9" fmla="*/ 2147483647 h 426"/>
                  <a:gd name="T10" fmla="*/ 2147483647 w 418"/>
                  <a:gd name="T11" fmla="*/ 2147483647 h 426"/>
                  <a:gd name="T12" fmla="*/ 2147483647 w 418"/>
                  <a:gd name="T13" fmla="*/ 2147483647 h 426"/>
                  <a:gd name="T14" fmla="*/ 2147483647 w 418"/>
                  <a:gd name="T15" fmla="*/ 2147483647 h 426"/>
                  <a:gd name="T16" fmla="*/ 2147483647 w 418"/>
                  <a:gd name="T17" fmla="*/ 2147483647 h 426"/>
                  <a:gd name="T18" fmla="*/ 2147483647 w 418"/>
                  <a:gd name="T19" fmla="*/ 2147483647 h 426"/>
                  <a:gd name="T20" fmla="*/ 2147483647 w 418"/>
                  <a:gd name="T21" fmla="*/ 0 h 4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8" h="426">
                    <a:moveTo>
                      <a:pt x="138" y="0"/>
                    </a:moveTo>
                    <a:cubicBezTo>
                      <a:pt x="138" y="0"/>
                      <a:pt x="86" y="67"/>
                      <a:pt x="68" y="104"/>
                    </a:cubicBezTo>
                    <a:cubicBezTo>
                      <a:pt x="50" y="141"/>
                      <a:pt x="28" y="186"/>
                      <a:pt x="20" y="226"/>
                    </a:cubicBezTo>
                    <a:cubicBezTo>
                      <a:pt x="12" y="266"/>
                      <a:pt x="0" y="311"/>
                      <a:pt x="19" y="343"/>
                    </a:cubicBezTo>
                    <a:cubicBezTo>
                      <a:pt x="38" y="375"/>
                      <a:pt x="94" y="402"/>
                      <a:pt x="140" y="414"/>
                    </a:cubicBezTo>
                    <a:cubicBezTo>
                      <a:pt x="186" y="426"/>
                      <a:pt x="252" y="422"/>
                      <a:pt x="295" y="412"/>
                    </a:cubicBezTo>
                    <a:cubicBezTo>
                      <a:pt x="338" y="402"/>
                      <a:pt x="382" y="384"/>
                      <a:pt x="400" y="355"/>
                    </a:cubicBezTo>
                    <a:cubicBezTo>
                      <a:pt x="418" y="326"/>
                      <a:pt x="412" y="277"/>
                      <a:pt x="406" y="236"/>
                    </a:cubicBezTo>
                    <a:cubicBezTo>
                      <a:pt x="400" y="195"/>
                      <a:pt x="382" y="147"/>
                      <a:pt x="366" y="108"/>
                    </a:cubicBezTo>
                    <a:cubicBezTo>
                      <a:pt x="350" y="69"/>
                      <a:pt x="336" y="40"/>
                      <a:pt x="307" y="1"/>
                    </a:cubicBezTo>
                    <a:cubicBezTo>
                      <a:pt x="222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61" name="Oval 319"/>
              <p:cNvSpPr>
                <a:spLocks noChangeArrowheads="1"/>
              </p:cNvSpPr>
              <p:nvPr/>
            </p:nvSpPr>
            <p:spPr bwMode="auto">
              <a:xfrm>
                <a:off x="4014790" y="4725988"/>
                <a:ext cx="328614" cy="329471"/>
              </a:xfrm>
              <a:prstGeom prst="ellipse">
                <a:avLst/>
              </a:prstGeom>
              <a:gradFill rotWithShape="1">
                <a:gsLst>
                  <a:gs pos="0">
                    <a:srgbClr val="E5F0F7"/>
                  </a:gs>
                  <a:gs pos="50000">
                    <a:srgbClr val="B7D4E7"/>
                  </a:gs>
                  <a:gs pos="100000">
                    <a:srgbClr val="E5F0F7"/>
                  </a:gs>
                </a:gsLst>
                <a:lin ang="5400000" scaled="1"/>
              </a:gra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357" name="Picture 2" descr="X:\photos\Logos\2014\TSRA-logo-transparent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5121188"/>
              <a:ext cx="396044" cy="39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1" name="Group 330"/>
          <p:cNvGrpSpPr/>
          <p:nvPr/>
        </p:nvGrpSpPr>
        <p:grpSpPr>
          <a:xfrm>
            <a:off x="1150357" y="4469387"/>
            <a:ext cx="766408" cy="694287"/>
            <a:chOff x="1007604" y="4041068"/>
            <a:chExt cx="792088" cy="717550"/>
          </a:xfrm>
        </p:grpSpPr>
        <p:grpSp>
          <p:nvGrpSpPr>
            <p:cNvPr id="350" name="Group 23"/>
            <p:cNvGrpSpPr>
              <a:grpSpLocks/>
            </p:cNvGrpSpPr>
            <p:nvPr/>
          </p:nvGrpSpPr>
          <p:grpSpPr bwMode="auto">
            <a:xfrm>
              <a:off x="1079612" y="4041068"/>
              <a:ext cx="546097" cy="717550"/>
              <a:chOff x="3897315" y="4725988"/>
              <a:chExt cx="546099" cy="717550"/>
            </a:xfrm>
          </p:grpSpPr>
          <p:sp>
            <p:nvSpPr>
              <p:cNvPr id="352" name="Freeform 316"/>
              <p:cNvSpPr>
                <a:spLocks/>
              </p:cNvSpPr>
              <p:nvPr/>
            </p:nvSpPr>
            <p:spPr bwMode="auto">
              <a:xfrm>
                <a:off x="3897315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53" name="Freeform 317"/>
              <p:cNvSpPr>
                <a:spLocks/>
              </p:cNvSpPr>
              <p:nvPr/>
            </p:nvSpPr>
            <p:spPr bwMode="auto">
              <a:xfrm flipH="1">
                <a:off x="4232276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54" name="Freeform 318"/>
              <p:cNvSpPr>
                <a:spLocks/>
              </p:cNvSpPr>
              <p:nvPr/>
            </p:nvSpPr>
            <p:spPr bwMode="auto">
              <a:xfrm>
                <a:off x="3946528" y="5001603"/>
                <a:ext cx="434977" cy="441935"/>
              </a:xfrm>
              <a:custGeom>
                <a:avLst/>
                <a:gdLst>
                  <a:gd name="T0" fmla="*/ 2147483647 w 418"/>
                  <a:gd name="T1" fmla="*/ 0 h 426"/>
                  <a:gd name="T2" fmla="*/ 2147483647 w 418"/>
                  <a:gd name="T3" fmla="*/ 2147483647 h 426"/>
                  <a:gd name="T4" fmla="*/ 2147483647 w 418"/>
                  <a:gd name="T5" fmla="*/ 2147483647 h 426"/>
                  <a:gd name="T6" fmla="*/ 2147483647 w 418"/>
                  <a:gd name="T7" fmla="*/ 2147483647 h 426"/>
                  <a:gd name="T8" fmla="*/ 2147483647 w 418"/>
                  <a:gd name="T9" fmla="*/ 2147483647 h 426"/>
                  <a:gd name="T10" fmla="*/ 2147483647 w 418"/>
                  <a:gd name="T11" fmla="*/ 2147483647 h 426"/>
                  <a:gd name="T12" fmla="*/ 2147483647 w 418"/>
                  <a:gd name="T13" fmla="*/ 2147483647 h 426"/>
                  <a:gd name="T14" fmla="*/ 2147483647 w 418"/>
                  <a:gd name="T15" fmla="*/ 2147483647 h 426"/>
                  <a:gd name="T16" fmla="*/ 2147483647 w 418"/>
                  <a:gd name="T17" fmla="*/ 2147483647 h 426"/>
                  <a:gd name="T18" fmla="*/ 2147483647 w 418"/>
                  <a:gd name="T19" fmla="*/ 2147483647 h 426"/>
                  <a:gd name="T20" fmla="*/ 2147483647 w 418"/>
                  <a:gd name="T21" fmla="*/ 0 h 4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8" h="426">
                    <a:moveTo>
                      <a:pt x="138" y="0"/>
                    </a:moveTo>
                    <a:cubicBezTo>
                      <a:pt x="138" y="0"/>
                      <a:pt x="86" y="67"/>
                      <a:pt x="68" y="104"/>
                    </a:cubicBezTo>
                    <a:cubicBezTo>
                      <a:pt x="50" y="141"/>
                      <a:pt x="28" y="186"/>
                      <a:pt x="20" y="226"/>
                    </a:cubicBezTo>
                    <a:cubicBezTo>
                      <a:pt x="12" y="266"/>
                      <a:pt x="0" y="311"/>
                      <a:pt x="19" y="343"/>
                    </a:cubicBezTo>
                    <a:cubicBezTo>
                      <a:pt x="38" y="375"/>
                      <a:pt x="94" y="402"/>
                      <a:pt x="140" y="414"/>
                    </a:cubicBezTo>
                    <a:cubicBezTo>
                      <a:pt x="186" y="426"/>
                      <a:pt x="252" y="422"/>
                      <a:pt x="295" y="412"/>
                    </a:cubicBezTo>
                    <a:cubicBezTo>
                      <a:pt x="338" y="402"/>
                      <a:pt x="382" y="384"/>
                      <a:pt x="400" y="355"/>
                    </a:cubicBezTo>
                    <a:cubicBezTo>
                      <a:pt x="418" y="326"/>
                      <a:pt x="412" y="277"/>
                      <a:pt x="406" y="236"/>
                    </a:cubicBezTo>
                    <a:cubicBezTo>
                      <a:pt x="400" y="195"/>
                      <a:pt x="382" y="147"/>
                      <a:pt x="366" y="108"/>
                    </a:cubicBezTo>
                    <a:cubicBezTo>
                      <a:pt x="350" y="69"/>
                      <a:pt x="336" y="40"/>
                      <a:pt x="307" y="1"/>
                    </a:cubicBezTo>
                    <a:cubicBezTo>
                      <a:pt x="222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55" name="Oval 319"/>
              <p:cNvSpPr>
                <a:spLocks noChangeArrowheads="1"/>
              </p:cNvSpPr>
              <p:nvPr/>
            </p:nvSpPr>
            <p:spPr bwMode="auto">
              <a:xfrm>
                <a:off x="4014790" y="4725988"/>
                <a:ext cx="328614" cy="329471"/>
              </a:xfrm>
              <a:prstGeom prst="ellipse">
                <a:avLst/>
              </a:prstGeom>
              <a:gradFill rotWithShape="1">
                <a:gsLst>
                  <a:gs pos="0">
                    <a:srgbClr val="E5F0F7"/>
                  </a:gs>
                  <a:gs pos="50000">
                    <a:srgbClr val="B7D4E7"/>
                  </a:gs>
                  <a:gs pos="100000">
                    <a:srgbClr val="E5F0F7"/>
                  </a:gs>
                </a:gsLst>
                <a:lin ang="5400000" scaled="1"/>
              </a:gra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1" name="TextBox 350"/>
            <p:cNvSpPr txBox="1"/>
            <p:nvPr/>
          </p:nvSpPr>
          <p:spPr>
            <a:xfrm>
              <a:off x="1007604" y="4401108"/>
              <a:ext cx="79208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00" b="1" dirty="0" smtClean="0">
                  <a:latin typeface="Arial Narrow" panose="020B0606020202030204" pitchFamily="34" charset="0"/>
                </a:rPr>
                <a:t>GBRMPA</a:t>
              </a:r>
              <a:endParaRPr lang="en-AU" sz="1100" b="1" dirty="0">
                <a:latin typeface="Arial Narrow" panose="020B0606020202030204" pitchFamily="34" charset="0"/>
              </a:endParaRPr>
            </a:p>
          </p:txBody>
        </p:sp>
      </p:grpSp>
      <p:grpSp>
        <p:nvGrpSpPr>
          <p:cNvPr id="332" name="Group 331"/>
          <p:cNvGrpSpPr/>
          <p:nvPr/>
        </p:nvGrpSpPr>
        <p:grpSpPr>
          <a:xfrm>
            <a:off x="558132" y="4469387"/>
            <a:ext cx="528392" cy="694287"/>
            <a:chOff x="1115616" y="5589240"/>
            <a:chExt cx="546097" cy="717550"/>
          </a:xfrm>
        </p:grpSpPr>
        <p:grpSp>
          <p:nvGrpSpPr>
            <p:cNvPr id="344" name="Group 23"/>
            <p:cNvGrpSpPr>
              <a:grpSpLocks/>
            </p:cNvGrpSpPr>
            <p:nvPr/>
          </p:nvGrpSpPr>
          <p:grpSpPr bwMode="auto">
            <a:xfrm>
              <a:off x="1115616" y="5589240"/>
              <a:ext cx="546097" cy="717550"/>
              <a:chOff x="3897315" y="4725988"/>
              <a:chExt cx="546099" cy="717550"/>
            </a:xfrm>
          </p:grpSpPr>
          <p:sp>
            <p:nvSpPr>
              <p:cNvPr id="346" name="Freeform 316"/>
              <p:cNvSpPr>
                <a:spLocks/>
              </p:cNvSpPr>
              <p:nvPr/>
            </p:nvSpPr>
            <p:spPr bwMode="auto">
              <a:xfrm>
                <a:off x="3897315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47" name="Freeform 317"/>
              <p:cNvSpPr>
                <a:spLocks/>
              </p:cNvSpPr>
              <p:nvPr/>
            </p:nvSpPr>
            <p:spPr bwMode="auto">
              <a:xfrm flipH="1">
                <a:off x="4232276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48" name="Freeform 318"/>
              <p:cNvSpPr>
                <a:spLocks/>
              </p:cNvSpPr>
              <p:nvPr/>
            </p:nvSpPr>
            <p:spPr bwMode="auto">
              <a:xfrm>
                <a:off x="3946528" y="5001603"/>
                <a:ext cx="434977" cy="441935"/>
              </a:xfrm>
              <a:custGeom>
                <a:avLst/>
                <a:gdLst>
                  <a:gd name="T0" fmla="*/ 2147483647 w 418"/>
                  <a:gd name="T1" fmla="*/ 0 h 426"/>
                  <a:gd name="T2" fmla="*/ 2147483647 w 418"/>
                  <a:gd name="T3" fmla="*/ 2147483647 h 426"/>
                  <a:gd name="T4" fmla="*/ 2147483647 w 418"/>
                  <a:gd name="T5" fmla="*/ 2147483647 h 426"/>
                  <a:gd name="T6" fmla="*/ 2147483647 w 418"/>
                  <a:gd name="T7" fmla="*/ 2147483647 h 426"/>
                  <a:gd name="T8" fmla="*/ 2147483647 w 418"/>
                  <a:gd name="T9" fmla="*/ 2147483647 h 426"/>
                  <a:gd name="T10" fmla="*/ 2147483647 w 418"/>
                  <a:gd name="T11" fmla="*/ 2147483647 h 426"/>
                  <a:gd name="T12" fmla="*/ 2147483647 w 418"/>
                  <a:gd name="T13" fmla="*/ 2147483647 h 426"/>
                  <a:gd name="T14" fmla="*/ 2147483647 w 418"/>
                  <a:gd name="T15" fmla="*/ 2147483647 h 426"/>
                  <a:gd name="T16" fmla="*/ 2147483647 w 418"/>
                  <a:gd name="T17" fmla="*/ 2147483647 h 426"/>
                  <a:gd name="T18" fmla="*/ 2147483647 w 418"/>
                  <a:gd name="T19" fmla="*/ 2147483647 h 426"/>
                  <a:gd name="T20" fmla="*/ 2147483647 w 418"/>
                  <a:gd name="T21" fmla="*/ 0 h 4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8" h="426">
                    <a:moveTo>
                      <a:pt x="138" y="0"/>
                    </a:moveTo>
                    <a:cubicBezTo>
                      <a:pt x="138" y="0"/>
                      <a:pt x="86" y="67"/>
                      <a:pt x="68" y="104"/>
                    </a:cubicBezTo>
                    <a:cubicBezTo>
                      <a:pt x="50" y="141"/>
                      <a:pt x="28" y="186"/>
                      <a:pt x="20" y="226"/>
                    </a:cubicBezTo>
                    <a:cubicBezTo>
                      <a:pt x="12" y="266"/>
                      <a:pt x="0" y="311"/>
                      <a:pt x="19" y="343"/>
                    </a:cubicBezTo>
                    <a:cubicBezTo>
                      <a:pt x="38" y="375"/>
                      <a:pt x="94" y="402"/>
                      <a:pt x="140" y="414"/>
                    </a:cubicBezTo>
                    <a:cubicBezTo>
                      <a:pt x="186" y="426"/>
                      <a:pt x="252" y="422"/>
                      <a:pt x="295" y="412"/>
                    </a:cubicBezTo>
                    <a:cubicBezTo>
                      <a:pt x="338" y="402"/>
                      <a:pt x="382" y="384"/>
                      <a:pt x="400" y="355"/>
                    </a:cubicBezTo>
                    <a:cubicBezTo>
                      <a:pt x="418" y="326"/>
                      <a:pt x="412" y="277"/>
                      <a:pt x="406" y="236"/>
                    </a:cubicBezTo>
                    <a:cubicBezTo>
                      <a:pt x="400" y="195"/>
                      <a:pt x="382" y="147"/>
                      <a:pt x="366" y="108"/>
                    </a:cubicBezTo>
                    <a:cubicBezTo>
                      <a:pt x="350" y="69"/>
                      <a:pt x="336" y="40"/>
                      <a:pt x="307" y="1"/>
                    </a:cubicBezTo>
                    <a:cubicBezTo>
                      <a:pt x="222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49" name="Oval 319"/>
              <p:cNvSpPr>
                <a:spLocks noChangeArrowheads="1"/>
              </p:cNvSpPr>
              <p:nvPr/>
            </p:nvSpPr>
            <p:spPr bwMode="auto">
              <a:xfrm>
                <a:off x="4014790" y="4725988"/>
                <a:ext cx="328614" cy="329471"/>
              </a:xfrm>
              <a:prstGeom prst="ellipse">
                <a:avLst/>
              </a:prstGeom>
              <a:gradFill rotWithShape="1">
                <a:gsLst>
                  <a:gs pos="0">
                    <a:srgbClr val="E5F0F7"/>
                  </a:gs>
                  <a:gs pos="50000">
                    <a:srgbClr val="B7D4E7"/>
                  </a:gs>
                  <a:gs pos="100000">
                    <a:srgbClr val="E5F0F7"/>
                  </a:gs>
                </a:gsLst>
                <a:lin ang="5400000" scaled="1"/>
              </a:gra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45" name="TextBox 344"/>
            <p:cNvSpPr txBox="1"/>
            <p:nvPr/>
          </p:nvSpPr>
          <p:spPr>
            <a:xfrm>
              <a:off x="1223628" y="5985284"/>
              <a:ext cx="39604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1100" b="1" dirty="0" smtClean="0">
                  <a:latin typeface="Arial Narrow" panose="020B0606020202030204" pitchFamily="34" charset="0"/>
                </a:rPr>
                <a:t>GA</a:t>
              </a:r>
              <a:endParaRPr lang="en-AU" sz="1100" b="1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333" name="TextBox 332"/>
          <p:cNvSpPr txBox="1"/>
          <p:nvPr/>
        </p:nvSpPr>
        <p:spPr>
          <a:xfrm>
            <a:off x="801989" y="5967366"/>
            <a:ext cx="1911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Data </a:t>
            </a:r>
            <a:r>
              <a:rPr lang="en-AU" sz="1600" dirty="0" smtClean="0"/>
              <a:t>Providers</a:t>
            </a:r>
            <a:endParaRPr lang="en-AU" dirty="0"/>
          </a:p>
        </p:txBody>
      </p:sp>
      <p:sp>
        <p:nvSpPr>
          <p:cNvPr id="334" name="TextBox 333"/>
          <p:cNvSpPr txBox="1"/>
          <p:nvPr/>
        </p:nvSpPr>
        <p:spPr>
          <a:xfrm>
            <a:off x="4982396" y="1299245"/>
            <a:ext cx="1881183" cy="38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AU" sz="2000" b="1" dirty="0" smtClean="0">
                <a:solidFill>
                  <a:srgbClr val="C89800"/>
                </a:solidFill>
              </a:rPr>
              <a:t>Systems</a:t>
            </a:r>
            <a:endParaRPr lang="en-AU" sz="2000" b="1" dirty="0">
              <a:solidFill>
                <a:srgbClr val="C89800"/>
              </a:solidFill>
            </a:endParaRPr>
          </a:p>
        </p:txBody>
      </p:sp>
      <p:grpSp>
        <p:nvGrpSpPr>
          <p:cNvPr id="335" name="Group 334"/>
          <p:cNvGrpSpPr/>
          <p:nvPr/>
        </p:nvGrpSpPr>
        <p:grpSpPr>
          <a:xfrm>
            <a:off x="7490640" y="1159898"/>
            <a:ext cx="528392" cy="694287"/>
            <a:chOff x="4463988" y="5445224"/>
            <a:chExt cx="546097" cy="717550"/>
          </a:xfrm>
        </p:grpSpPr>
        <p:grpSp>
          <p:nvGrpSpPr>
            <p:cNvPr id="338" name="Group 23"/>
            <p:cNvGrpSpPr>
              <a:grpSpLocks/>
            </p:cNvGrpSpPr>
            <p:nvPr/>
          </p:nvGrpSpPr>
          <p:grpSpPr bwMode="auto">
            <a:xfrm>
              <a:off x="4463988" y="5445224"/>
              <a:ext cx="546097" cy="717550"/>
              <a:chOff x="3897315" y="4725988"/>
              <a:chExt cx="546099" cy="717550"/>
            </a:xfrm>
          </p:grpSpPr>
          <p:sp>
            <p:nvSpPr>
              <p:cNvPr id="340" name="Freeform 316"/>
              <p:cNvSpPr>
                <a:spLocks/>
              </p:cNvSpPr>
              <p:nvPr/>
            </p:nvSpPr>
            <p:spPr bwMode="auto">
              <a:xfrm>
                <a:off x="3897315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41" name="Freeform 317"/>
              <p:cNvSpPr>
                <a:spLocks/>
              </p:cNvSpPr>
              <p:nvPr/>
            </p:nvSpPr>
            <p:spPr bwMode="auto">
              <a:xfrm flipH="1">
                <a:off x="4232276" y="4992099"/>
                <a:ext cx="211138" cy="309953"/>
              </a:xfrm>
              <a:custGeom>
                <a:avLst/>
                <a:gdLst>
                  <a:gd name="T0" fmla="*/ 2147483647 w 204"/>
                  <a:gd name="T1" fmla="*/ 0 h 344"/>
                  <a:gd name="T2" fmla="*/ 2147483647 w 204"/>
                  <a:gd name="T3" fmla="*/ 2147483647 h 344"/>
                  <a:gd name="T4" fmla="*/ 0 w 204"/>
                  <a:gd name="T5" fmla="*/ 2147483647 h 344"/>
                  <a:gd name="T6" fmla="*/ 2147483647 w 204"/>
                  <a:gd name="T7" fmla="*/ 2147483647 h 344"/>
                  <a:gd name="T8" fmla="*/ 2147483647 w 204"/>
                  <a:gd name="T9" fmla="*/ 2147483647 h 344"/>
                  <a:gd name="T10" fmla="*/ 2147483647 w 204"/>
                  <a:gd name="T11" fmla="*/ 2147483647 h 344"/>
                  <a:gd name="T12" fmla="*/ 2147483647 w 204"/>
                  <a:gd name="T13" fmla="*/ 0 h 34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4" h="344">
                    <a:moveTo>
                      <a:pt x="172" y="0"/>
                    </a:moveTo>
                    <a:cubicBezTo>
                      <a:pt x="150" y="15"/>
                      <a:pt x="103" y="56"/>
                      <a:pt x="74" y="100"/>
                    </a:cubicBezTo>
                    <a:cubicBezTo>
                      <a:pt x="44" y="145"/>
                      <a:pt x="0" y="221"/>
                      <a:pt x="0" y="266"/>
                    </a:cubicBezTo>
                    <a:cubicBezTo>
                      <a:pt x="0" y="311"/>
                      <a:pt x="40" y="344"/>
                      <a:pt x="66" y="336"/>
                    </a:cubicBezTo>
                    <a:cubicBezTo>
                      <a:pt x="92" y="328"/>
                      <a:pt x="85" y="206"/>
                      <a:pt x="108" y="152"/>
                    </a:cubicBezTo>
                    <a:lnTo>
                      <a:pt x="204" y="12"/>
                    </a:ln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42" name="Freeform 318"/>
              <p:cNvSpPr>
                <a:spLocks/>
              </p:cNvSpPr>
              <p:nvPr/>
            </p:nvSpPr>
            <p:spPr bwMode="auto">
              <a:xfrm>
                <a:off x="3946528" y="5001603"/>
                <a:ext cx="434977" cy="441935"/>
              </a:xfrm>
              <a:custGeom>
                <a:avLst/>
                <a:gdLst>
                  <a:gd name="T0" fmla="*/ 2147483647 w 418"/>
                  <a:gd name="T1" fmla="*/ 0 h 426"/>
                  <a:gd name="T2" fmla="*/ 2147483647 w 418"/>
                  <a:gd name="T3" fmla="*/ 2147483647 h 426"/>
                  <a:gd name="T4" fmla="*/ 2147483647 w 418"/>
                  <a:gd name="T5" fmla="*/ 2147483647 h 426"/>
                  <a:gd name="T6" fmla="*/ 2147483647 w 418"/>
                  <a:gd name="T7" fmla="*/ 2147483647 h 426"/>
                  <a:gd name="T8" fmla="*/ 2147483647 w 418"/>
                  <a:gd name="T9" fmla="*/ 2147483647 h 426"/>
                  <a:gd name="T10" fmla="*/ 2147483647 w 418"/>
                  <a:gd name="T11" fmla="*/ 2147483647 h 426"/>
                  <a:gd name="T12" fmla="*/ 2147483647 w 418"/>
                  <a:gd name="T13" fmla="*/ 2147483647 h 426"/>
                  <a:gd name="T14" fmla="*/ 2147483647 w 418"/>
                  <a:gd name="T15" fmla="*/ 2147483647 h 426"/>
                  <a:gd name="T16" fmla="*/ 2147483647 w 418"/>
                  <a:gd name="T17" fmla="*/ 2147483647 h 426"/>
                  <a:gd name="T18" fmla="*/ 2147483647 w 418"/>
                  <a:gd name="T19" fmla="*/ 2147483647 h 426"/>
                  <a:gd name="T20" fmla="*/ 2147483647 w 418"/>
                  <a:gd name="T21" fmla="*/ 0 h 42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418" h="426">
                    <a:moveTo>
                      <a:pt x="138" y="0"/>
                    </a:moveTo>
                    <a:cubicBezTo>
                      <a:pt x="138" y="0"/>
                      <a:pt x="86" y="67"/>
                      <a:pt x="68" y="104"/>
                    </a:cubicBezTo>
                    <a:cubicBezTo>
                      <a:pt x="50" y="141"/>
                      <a:pt x="28" y="186"/>
                      <a:pt x="20" y="226"/>
                    </a:cubicBezTo>
                    <a:cubicBezTo>
                      <a:pt x="12" y="266"/>
                      <a:pt x="0" y="311"/>
                      <a:pt x="19" y="343"/>
                    </a:cubicBezTo>
                    <a:cubicBezTo>
                      <a:pt x="38" y="375"/>
                      <a:pt x="94" y="402"/>
                      <a:pt x="140" y="414"/>
                    </a:cubicBezTo>
                    <a:cubicBezTo>
                      <a:pt x="186" y="426"/>
                      <a:pt x="252" y="422"/>
                      <a:pt x="295" y="412"/>
                    </a:cubicBezTo>
                    <a:cubicBezTo>
                      <a:pt x="338" y="402"/>
                      <a:pt x="382" y="384"/>
                      <a:pt x="400" y="355"/>
                    </a:cubicBezTo>
                    <a:cubicBezTo>
                      <a:pt x="418" y="326"/>
                      <a:pt x="412" y="277"/>
                      <a:pt x="406" y="236"/>
                    </a:cubicBezTo>
                    <a:cubicBezTo>
                      <a:pt x="400" y="195"/>
                      <a:pt x="382" y="147"/>
                      <a:pt x="366" y="108"/>
                    </a:cubicBezTo>
                    <a:cubicBezTo>
                      <a:pt x="350" y="69"/>
                      <a:pt x="336" y="40"/>
                      <a:pt x="307" y="1"/>
                    </a:cubicBezTo>
                    <a:cubicBezTo>
                      <a:pt x="222" y="0"/>
                      <a:pt x="138" y="0"/>
                      <a:pt x="138" y="0"/>
                    </a:cubicBezTo>
                    <a:close/>
                  </a:path>
                </a:pathLst>
              </a:custGeom>
              <a:solidFill>
                <a:srgbClr val="B7D4E7"/>
              </a:soli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AU"/>
              </a:p>
            </p:txBody>
          </p:sp>
          <p:sp>
            <p:nvSpPr>
              <p:cNvPr id="343" name="Oval 319"/>
              <p:cNvSpPr>
                <a:spLocks noChangeArrowheads="1"/>
              </p:cNvSpPr>
              <p:nvPr/>
            </p:nvSpPr>
            <p:spPr bwMode="auto">
              <a:xfrm>
                <a:off x="4014790" y="4725988"/>
                <a:ext cx="328614" cy="329471"/>
              </a:xfrm>
              <a:prstGeom prst="ellipse">
                <a:avLst/>
              </a:prstGeom>
              <a:gradFill rotWithShape="1">
                <a:gsLst>
                  <a:gs pos="0">
                    <a:srgbClr val="E5F0F7"/>
                  </a:gs>
                  <a:gs pos="50000">
                    <a:srgbClr val="B7D4E7"/>
                  </a:gs>
                  <a:gs pos="100000">
                    <a:srgbClr val="E5F0F7"/>
                  </a:gs>
                </a:gsLst>
                <a:lin ang="5400000" scaled="1"/>
              </a:gradFill>
              <a:ln w="28575">
                <a:solidFill>
                  <a:srgbClr val="7199C9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339" name="Picture 59" descr="e-Atlas-icon-shadow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004" y="5805264"/>
              <a:ext cx="273312" cy="2648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36" name="Straight Arrow Connector 335"/>
          <p:cNvCxnSpPr/>
          <p:nvPr/>
        </p:nvCxnSpPr>
        <p:spPr>
          <a:xfrm>
            <a:off x="6967598" y="1508265"/>
            <a:ext cx="523042" cy="0"/>
          </a:xfrm>
          <a:prstGeom prst="straightConnector1">
            <a:avLst/>
          </a:prstGeom>
          <a:ln w="79375">
            <a:solidFill>
              <a:schemeClr val="accent1">
                <a:lumMod val="60000"/>
                <a:lumOff val="40000"/>
              </a:schemeClr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7" name="TextBox 336"/>
          <p:cNvSpPr txBox="1"/>
          <p:nvPr/>
        </p:nvSpPr>
        <p:spPr>
          <a:xfrm>
            <a:off x="6898416" y="1926306"/>
            <a:ext cx="1763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chemeClr val="tx2"/>
                </a:solidFill>
              </a:rPr>
              <a:t>System Development</a:t>
            </a:r>
            <a:endParaRPr lang="en-AU" b="1" dirty="0">
              <a:solidFill>
                <a:schemeClr val="tx2"/>
              </a:solidFill>
            </a:endParaRPr>
          </a:p>
        </p:txBody>
      </p:sp>
      <p:pic>
        <p:nvPicPr>
          <p:cNvPr id="2050" name="Picture 2" descr="C:\Users\elawrey\Documents\2015\graphics\e-Atlas-logo-v2\logo\exports_v2\eAtlas-logo-horz-SML-white-bg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056" y="1212909"/>
            <a:ext cx="1497359" cy="55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54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mtClean="0"/>
              <a:t>The eAtlas </a:t>
            </a:r>
            <a:r>
              <a:rPr lang="en-AU" smtClean="0"/>
              <a:t>Development Team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50615"/>
            <a:ext cx="6803571" cy="3966059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smtClean="0"/>
              <a:t>Dr Eric Lawrey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Worked </a:t>
            </a:r>
            <a:r>
              <a:rPr lang="en-AU" dirty="0" smtClean="0"/>
              <a:t>on </a:t>
            </a:r>
            <a:r>
              <a:rPr lang="en-AU" smtClean="0"/>
              <a:t>the eAtlas since 2008. </a:t>
            </a:r>
            <a:endParaRPr lang="en-AU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System developer from 2008 - 2010.</a:t>
            </a:r>
            <a:endParaRPr lang="en-AU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Now eAtlas project leader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Focus </a:t>
            </a:r>
            <a:r>
              <a:rPr lang="en-AU" dirty="0" smtClean="0"/>
              <a:t>on: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smtClean="0"/>
              <a:t>Data preparation, GIS dataset creation</a:t>
            </a:r>
            <a:endParaRPr lang="en-AU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dirty="0" smtClean="0"/>
              <a:t>Stakeholder and researcher engagement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dirty="0" smtClean="0"/>
              <a:t>System design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B.E </a:t>
            </a:r>
            <a:r>
              <a:rPr lang="en-AU" dirty="0" smtClean="0"/>
              <a:t>(Computer Systems), PhD.  (modelling wireless communications)</a:t>
            </a:r>
            <a:endParaRPr lang="en-AU" dirty="0"/>
          </a:p>
        </p:txBody>
      </p:sp>
      <p:pic>
        <p:nvPicPr>
          <p:cNvPr id="1026" name="Picture 2" descr="C:\Users\elawrey\Pictures\Eric Lawre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743" y="1850614"/>
            <a:ext cx="1328057" cy="177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30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991347" y="1718879"/>
            <a:ext cx="1828800" cy="1552601"/>
          </a:xfrm>
          <a:prstGeom prst="rect">
            <a:avLst/>
          </a:prstGeom>
          <a:solidFill>
            <a:srgbClr val="FFFFE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73" name="Rectangle 72"/>
          <p:cNvSpPr/>
          <p:nvPr/>
        </p:nvSpPr>
        <p:spPr>
          <a:xfrm>
            <a:off x="1081204" y="4815465"/>
            <a:ext cx="7849772" cy="1304146"/>
          </a:xfrm>
          <a:prstGeom prst="rect">
            <a:avLst/>
          </a:prstGeom>
          <a:solidFill>
            <a:srgbClr val="FFFFE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69" name="Rectangle 68"/>
          <p:cNvSpPr/>
          <p:nvPr/>
        </p:nvSpPr>
        <p:spPr>
          <a:xfrm>
            <a:off x="5092510" y="1706387"/>
            <a:ext cx="1674056" cy="2959178"/>
          </a:xfrm>
          <a:prstGeom prst="rect">
            <a:avLst/>
          </a:prstGeom>
          <a:solidFill>
            <a:srgbClr val="FFFFE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70" name="Rectangle 69"/>
          <p:cNvSpPr/>
          <p:nvPr/>
        </p:nvSpPr>
        <p:spPr>
          <a:xfrm>
            <a:off x="6986731" y="1693895"/>
            <a:ext cx="1763379" cy="2971670"/>
          </a:xfrm>
          <a:prstGeom prst="rect">
            <a:avLst/>
          </a:prstGeom>
          <a:solidFill>
            <a:srgbClr val="FFFFE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0" name="Freeform 99"/>
          <p:cNvSpPr/>
          <p:nvPr/>
        </p:nvSpPr>
        <p:spPr>
          <a:xfrm>
            <a:off x="4951832" y="3054699"/>
            <a:ext cx="2869809" cy="1899138"/>
          </a:xfrm>
          <a:custGeom>
            <a:avLst/>
            <a:gdLst>
              <a:gd name="connsiteX0" fmla="*/ 2743200 w 2743200"/>
              <a:gd name="connsiteY0" fmla="*/ 0 h 1899138"/>
              <a:gd name="connsiteX1" fmla="*/ 0 w 2743200"/>
              <a:gd name="connsiteY1" fmla="*/ 0 h 1899138"/>
              <a:gd name="connsiteX2" fmla="*/ 0 w 2743200"/>
              <a:gd name="connsiteY2" fmla="*/ 1899138 h 1899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43200" h="1899138">
                <a:moveTo>
                  <a:pt x="2743200" y="0"/>
                </a:moveTo>
                <a:lnTo>
                  <a:pt x="0" y="0"/>
                </a:lnTo>
                <a:lnTo>
                  <a:pt x="0" y="1899138"/>
                </a:lnTo>
              </a:path>
            </a:pathLst>
          </a:custGeom>
          <a:noFill/>
          <a:ln w="50800">
            <a:solidFill>
              <a:schemeClr val="bg1">
                <a:lumMod val="85000"/>
              </a:schemeClr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02" name="Straight Arrow Connector 101"/>
          <p:cNvCxnSpPr/>
          <p:nvPr/>
        </p:nvCxnSpPr>
        <p:spPr>
          <a:xfrm flipV="1">
            <a:off x="4557937" y="2914022"/>
            <a:ext cx="0" cy="2025747"/>
          </a:xfrm>
          <a:prstGeom prst="straightConnector1">
            <a:avLst/>
          </a:prstGeom>
          <a:ln w="50800">
            <a:solidFill>
              <a:schemeClr val="bg1">
                <a:lumMod val="85000"/>
              </a:schemeClr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Up Arrow 80"/>
          <p:cNvSpPr/>
          <p:nvPr/>
        </p:nvSpPr>
        <p:spPr>
          <a:xfrm>
            <a:off x="3488377" y="2912639"/>
            <a:ext cx="286843" cy="1998271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76" name="Rectangle 75"/>
          <p:cNvSpPr/>
          <p:nvPr/>
        </p:nvSpPr>
        <p:spPr>
          <a:xfrm>
            <a:off x="236638" y="1716436"/>
            <a:ext cx="1481630" cy="1552601"/>
          </a:xfrm>
          <a:prstGeom prst="rect">
            <a:avLst/>
          </a:prstGeom>
          <a:solidFill>
            <a:srgbClr val="FFFFE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28012" y="104930"/>
            <a:ext cx="5658787" cy="1143000"/>
          </a:xfrm>
        </p:spPr>
        <p:txBody>
          <a:bodyPr/>
          <a:lstStyle/>
          <a:p>
            <a:r>
              <a:rPr lang="en-AU" smtClean="0"/>
              <a:t>eAtlas </a:t>
            </a:r>
            <a:r>
              <a:rPr lang="en-AU" dirty="0" smtClean="0"/>
              <a:t>Systems Overview</a:t>
            </a:r>
            <a:endParaRPr lang="en-AU" dirty="0"/>
          </a:p>
        </p:txBody>
      </p:sp>
      <p:sp>
        <p:nvSpPr>
          <p:cNvPr id="8" name="Up Arrow 7"/>
          <p:cNvSpPr/>
          <p:nvPr/>
        </p:nvSpPr>
        <p:spPr>
          <a:xfrm>
            <a:off x="7751161" y="4551903"/>
            <a:ext cx="334312" cy="383484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9" name="Up Arrow 8"/>
          <p:cNvSpPr/>
          <p:nvPr/>
        </p:nvSpPr>
        <p:spPr>
          <a:xfrm>
            <a:off x="7666752" y="2584066"/>
            <a:ext cx="360363" cy="644525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" name="Up Arrow 9"/>
          <p:cNvSpPr/>
          <p:nvPr/>
        </p:nvSpPr>
        <p:spPr>
          <a:xfrm>
            <a:off x="5778505" y="2584066"/>
            <a:ext cx="358775" cy="644525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1" name="Rectangle 10"/>
          <p:cNvSpPr/>
          <p:nvPr/>
        </p:nvSpPr>
        <p:spPr>
          <a:xfrm>
            <a:off x="3208731" y="1791904"/>
            <a:ext cx="1436687" cy="788987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/>
              <a:t>Web site</a:t>
            </a:r>
          </a:p>
          <a:p>
            <a:pPr algn="ctr">
              <a:defRPr/>
            </a:pPr>
            <a:endParaRPr lang="en-AU" dirty="0"/>
          </a:p>
        </p:txBody>
      </p:sp>
      <p:sp>
        <p:nvSpPr>
          <p:cNvPr id="13" name="Rectangle 12"/>
          <p:cNvSpPr/>
          <p:nvPr/>
        </p:nvSpPr>
        <p:spPr>
          <a:xfrm>
            <a:off x="5203830" y="1791904"/>
            <a:ext cx="1436688" cy="7889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/>
              <a:t>Meta-data</a:t>
            </a:r>
          </a:p>
          <a:p>
            <a:pPr algn="ctr">
              <a:defRPr/>
            </a:pPr>
            <a:r>
              <a:rPr lang="en-AU" dirty="0"/>
              <a:t>Viewer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128590" y="1791904"/>
            <a:ext cx="1436687" cy="7889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/>
              <a:t>Web mapping viewer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138638" y="3178349"/>
            <a:ext cx="1436687" cy="130321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/>
              <a:t>Mapping </a:t>
            </a:r>
            <a:r>
              <a:rPr lang="en-AU" smtClean="0"/>
              <a:t>server</a:t>
            </a:r>
          </a:p>
          <a:p>
            <a:pPr algn="ctr">
              <a:defRPr/>
            </a:pPr>
            <a:endParaRPr lang="en-AU" smtClean="0"/>
          </a:p>
          <a:p>
            <a:pPr algn="ctr">
              <a:defRPr/>
            </a:pPr>
            <a:endParaRPr lang="en-AU" smtClean="0"/>
          </a:p>
        </p:txBody>
      </p:sp>
      <p:sp>
        <p:nvSpPr>
          <p:cNvPr id="16" name="TextBox 15"/>
          <p:cNvSpPr txBox="1"/>
          <p:nvPr/>
        </p:nvSpPr>
        <p:spPr>
          <a:xfrm>
            <a:off x="7144465" y="2584066"/>
            <a:ext cx="143668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AtlasMapper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069125" y="3719141"/>
            <a:ext cx="154231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600" dirty="0">
                <a:solidFill>
                  <a:schemeClr val="accent3">
                    <a:lumMod val="50000"/>
                  </a:schemeClr>
                </a:solidFill>
              </a:rPr>
              <a:t>GeoServer, </a:t>
            </a:r>
            <a:r>
              <a:rPr lang="en-AU" sz="1600" dirty="0" err="1" smtClean="0">
                <a:solidFill>
                  <a:schemeClr val="accent3">
                    <a:lumMod val="50000"/>
                  </a:schemeClr>
                </a:solidFill>
              </a:rPr>
              <a:t>ncWMS</a:t>
            </a:r>
            <a:r>
              <a:rPr lang="en-AU" sz="1600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AU" sz="1600" dirty="0" err="1" smtClean="0">
                <a:solidFill>
                  <a:schemeClr val="accent3">
                    <a:lumMod val="50000"/>
                  </a:schemeClr>
                </a:solidFill>
              </a:rPr>
              <a:t>PostGIS</a:t>
            </a:r>
            <a:endParaRPr lang="en-A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03830" y="2584066"/>
            <a:ext cx="143668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AIMS meta-data viewer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193741" y="2929621"/>
            <a:ext cx="14938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600" dirty="0">
                <a:solidFill>
                  <a:schemeClr val="accent3">
                    <a:lumMod val="50000"/>
                  </a:schemeClr>
                </a:solidFill>
              </a:rPr>
              <a:t>Drupal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53871" y="4950092"/>
            <a:ext cx="1265023" cy="53993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/>
              <a:t>Data </a:t>
            </a:r>
            <a:r>
              <a:rPr lang="en-AU" dirty="0" smtClean="0"/>
              <a:t>loading</a:t>
            </a:r>
            <a:endParaRPr lang="en-AU" dirty="0"/>
          </a:p>
        </p:txBody>
      </p:sp>
      <p:sp>
        <p:nvSpPr>
          <p:cNvPr id="21" name="TextBox 20"/>
          <p:cNvSpPr txBox="1"/>
          <p:nvPr/>
        </p:nvSpPr>
        <p:spPr>
          <a:xfrm>
            <a:off x="7253148" y="5485240"/>
            <a:ext cx="143668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GeoServer Bulk-loader</a:t>
            </a:r>
            <a:endParaRPr lang="en-A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248766" y="3406893"/>
            <a:ext cx="358775" cy="32702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dirty="0"/>
          </a:p>
        </p:txBody>
      </p:sp>
      <p:sp>
        <p:nvSpPr>
          <p:cNvPr id="24" name="TextBox 23"/>
          <p:cNvSpPr txBox="1"/>
          <p:nvPr/>
        </p:nvSpPr>
        <p:spPr bwMode="auto">
          <a:xfrm>
            <a:off x="621829" y="3413215"/>
            <a:ext cx="21156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600" dirty="0">
                <a:solidFill>
                  <a:schemeClr val="accent3">
                    <a:lumMod val="50000"/>
                  </a:schemeClr>
                </a:solidFill>
              </a:rPr>
              <a:t>Off-the-self software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30419" y="3878640"/>
            <a:ext cx="358775" cy="32702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dirty="0"/>
          </a:p>
        </p:txBody>
      </p:sp>
      <p:sp>
        <p:nvSpPr>
          <p:cNvPr id="26" name="TextBox 25"/>
          <p:cNvSpPr txBox="1"/>
          <p:nvPr/>
        </p:nvSpPr>
        <p:spPr>
          <a:xfrm>
            <a:off x="636818" y="3877910"/>
            <a:ext cx="17109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Custom software</a:t>
            </a:r>
          </a:p>
        </p:txBody>
      </p:sp>
      <p:sp>
        <p:nvSpPr>
          <p:cNvPr id="88" name="Rectangle 87"/>
          <p:cNvSpPr/>
          <p:nvPr/>
        </p:nvSpPr>
        <p:spPr>
          <a:xfrm>
            <a:off x="232917" y="4360824"/>
            <a:ext cx="358775" cy="32702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dirty="0"/>
          </a:p>
        </p:txBody>
      </p:sp>
      <p:sp>
        <p:nvSpPr>
          <p:cNvPr id="89" name="TextBox 88"/>
          <p:cNvSpPr txBox="1"/>
          <p:nvPr/>
        </p:nvSpPr>
        <p:spPr>
          <a:xfrm>
            <a:off x="639317" y="4345104"/>
            <a:ext cx="17833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Custom </a:t>
            </a: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scripts</a:t>
            </a:r>
            <a:endParaRPr lang="en-A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3208731" y="2584066"/>
            <a:ext cx="1436687" cy="306388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/>
              <a:t>Setup</a:t>
            </a:r>
          </a:p>
        </p:txBody>
      </p:sp>
      <p:sp>
        <p:nvSpPr>
          <p:cNvPr id="34" name="Rectangle 33"/>
          <p:cNvSpPr/>
          <p:nvPr/>
        </p:nvSpPr>
        <p:spPr>
          <a:xfrm>
            <a:off x="357341" y="1825087"/>
            <a:ext cx="1290589" cy="78898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/>
              <a:t>Enduring Repository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5187955" y="4065204"/>
            <a:ext cx="1423988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600" smtClean="0">
                <a:solidFill>
                  <a:schemeClr val="accent3">
                    <a:lumMod val="50000"/>
                  </a:schemeClr>
                </a:solidFill>
              </a:rPr>
              <a:t>GeoNetwork</a:t>
            </a:r>
            <a:endParaRPr lang="en-A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3004435" y="4938522"/>
            <a:ext cx="1143525" cy="552424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 smtClean="0"/>
              <a:t>Photo Metadata</a:t>
            </a:r>
            <a:endParaRPr lang="en-AU" dirty="0"/>
          </a:p>
        </p:txBody>
      </p:sp>
      <p:sp>
        <p:nvSpPr>
          <p:cNvPr id="66" name="TextBox 65"/>
          <p:cNvSpPr txBox="1"/>
          <p:nvPr/>
        </p:nvSpPr>
        <p:spPr>
          <a:xfrm>
            <a:off x="3077229" y="1101394"/>
            <a:ext cx="15795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1600" b="1" dirty="0" smtClean="0">
                <a:solidFill>
                  <a:srgbClr val="C3900F"/>
                </a:solidFill>
              </a:rPr>
              <a:t>Content</a:t>
            </a:r>
          </a:p>
          <a:p>
            <a:pPr>
              <a:defRPr/>
            </a:pPr>
            <a:r>
              <a:rPr lang="en-AU" sz="1600" b="1" dirty="0" smtClean="0">
                <a:solidFill>
                  <a:srgbClr val="C3900F"/>
                </a:solidFill>
              </a:rPr>
              <a:t>Management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155607" y="1168959"/>
            <a:ext cx="1579563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1600" b="1" dirty="0" smtClean="0">
                <a:solidFill>
                  <a:srgbClr val="C3900F"/>
                </a:solidFill>
              </a:rPr>
              <a:t>Mapping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202532" y="1151361"/>
            <a:ext cx="1579563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1600" b="1" dirty="0" smtClean="0">
                <a:solidFill>
                  <a:srgbClr val="C3900F"/>
                </a:solidFill>
              </a:rPr>
              <a:t>Metadata</a:t>
            </a:r>
            <a:endParaRPr lang="en-AU" sz="1600" b="1" dirty="0">
              <a:solidFill>
                <a:srgbClr val="C3900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92541" y="1138323"/>
            <a:ext cx="1579563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1600" b="1" smtClean="0">
                <a:solidFill>
                  <a:srgbClr val="C3900F"/>
                </a:solidFill>
              </a:rPr>
              <a:t>Private Repository</a:t>
            </a:r>
            <a:endParaRPr lang="en-AU" sz="1600" b="1" dirty="0" smtClean="0">
              <a:solidFill>
                <a:srgbClr val="C3900F"/>
              </a:solidFill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48609" y="2726868"/>
            <a:ext cx="14938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600" dirty="0" smtClean="0">
                <a:solidFill>
                  <a:schemeClr val="accent3">
                    <a:lumMod val="50000"/>
                  </a:schemeClr>
                </a:solidFill>
              </a:rPr>
              <a:t>File system</a:t>
            </a:r>
            <a:endParaRPr lang="en-A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3517229" y="6117387"/>
            <a:ext cx="1579563" cy="3385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1600" b="1" dirty="0" smtClean="0">
                <a:solidFill>
                  <a:srgbClr val="C3900F"/>
                </a:solidFill>
              </a:rPr>
              <a:t>Tools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1281995" y="4933021"/>
            <a:ext cx="1436688" cy="53506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 smtClean="0"/>
              <a:t>Desktop GIS</a:t>
            </a:r>
            <a:endParaRPr lang="en-AU" dirty="0"/>
          </a:p>
        </p:txBody>
      </p:sp>
      <p:sp>
        <p:nvSpPr>
          <p:cNvPr id="79" name="TextBox 78"/>
          <p:cNvSpPr txBox="1"/>
          <p:nvPr/>
        </p:nvSpPr>
        <p:spPr>
          <a:xfrm>
            <a:off x="1305783" y="5490517"/>
            <a:ext cx="1423988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600" dirty="0" err="1" smtClean="0">
                <a:solidFill>
                  <a:schemeClr val="accent3">
                    <a:lumMod val="50000"/>
                  </a:schemeClr>
                </a:solidFill>
              </a:rPr>
              <a:t>ArcMap</a:t>
            </a:r>
            <a:r>
              <a:rPr lang="en-AU" sz="1600" dirty="0" smtClean="0">
                <a:solidFill>
                  <a:schemeClr val="accent3">
                    <a:lumMod val="50000"/>
                  </a:schemeClr>
                </a:solidFill>
              </a:rPr>
              <a:t>, GDAL</a:t>
            </a:r>
            <a:endParaRPr lang="en-A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2807720" y="5485240"/>
            <a:ext cx="16075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Image Metadata editor</a:t>
            </a:r>
            <a:endParaRPr lang="en-A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836084" y="5516797"/>
            <a:ext cx="13786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Spreadsheet to ISO19115</a:t>
            </a:r>
            <a:endParaRPr lang="en-A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4341941" y="4952744"/>
            <a:ext cx="1283125" cy="55242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 smtClean="0"/>
              <a:t>Animation Generation</a:t>
            </a:r>
            <a:endParaRPr lang="en-AU" dirty="0"/>
          </a:p>
        </p:txBody>
      </p:sp>
      <p:sp>
        <p:nvSpPr>
          <p:cNvPr id="94" name="TextBox 93"/>
          <p:cNvSpPr txBox="1"/>
          <p:nvPr/>
        </p:nvSpPr>
        <p:spPr>
          <a:xfrm>
            <a:off x="4328494" y="5528521"/>
            <a:ext cx="15357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Animated GIF to HTML5</a:t>
            </a:r>
            <a:endParaRPr lang="en-A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04" name="Straight Arrow Connector 103"/>
          <p:cNvCxnSpPr/>
          <p:nvPr/>
        </p:nvCxnSpPr>
        <p:spPr>
          <a:xfrm flipV="1">
            <a:off x="6482866" y="4053505"/>
            <a:ext cx="0" cy="897988"/>
          </a:xfrm>
          <a:prstGeom prst="straightConnector1">
            <a:avLst/>
          </a:prstGeom>
          <a:ln w="50800">
            <a:solidFill>
              <a:schemeClr val="bg1">
                <a:lumMod val="85000"/>
              </a:schemeClr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5892354" y="4955088"/>
            <a:ext cx="1294227" cy="55242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 smtClean="0"/>
              <a:t>Project Metadata</a:t>
            </a:r>
            <a:endParaRPr lang="en-AU" dirty="0"/>
          </a:p>
        </p:txBody>
      </p:sp>
      <p:sp>
        <p:nvSpPr>
          <p:cNvPr id="51" name="Rectangle 50"/>
          <p:cNvSpPr/>
          <p:nvPr/>
        </p:nvSpPr>
        <p:spPr>
          <a:xfrm>
            <a:off x="1838848" y="1715665"/>
            <a:ext cx="1075173" cy="1550049"/>
          </a:xfrm>
          <a:prstGeom prst="rect">
            <a:avLst/>
          </a:prstGeom>
          <a:solidFill>
            <a:srgbClr val="FFFFE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9" name="Rectangle 48"/>
          <p:cNvSpPr/>
          <p:nvPr/>
        </p:nvSpPr>
        <p:spPr>
          <a:xfrm>
            <a:off x="1935268" y="1823496"/>
            <a:ext cx="888320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mtClean="0"/>
              <a:t>File sharing</a:t>
            </a:r>
            <a:endParaRPr lang="en-AU" dirty="0"/>
          </a:p>
        </p:txBody>
      </p:sp>
      <p:sp>
        <p:nvSpPr>
          <p:cNvPr id="52" name="TextBox 51"/>
          <p:cNvSpPr txBox="1"/>
          <p:nvPr/>
        </p:nvSpPr>
        <p:spPr>
          <a:xfrm>
            <a:off x="1768510" y="1090245"/>
            <a:ext cx="12962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600" b="1" smtClean="0">
                <a:solidFill>
                  <a:srgbClr val="C3900F"/>
                </a:solidFill>
              </a:rPr>
              <a:t>Public Repository</a:t>
            </a:r>
            <a:endParaRPr lang="en-AU" sz="1600" b="1" dirty="0" smtClean="0">
              <a:solidFill>
                <a:srgbClr val="C3900F"/>
              </a:solidFill>
            </a:endParaRPr>
          </a:p>
        </p:txBody>
      </p:sp>
      <p:sp>
        <p:nvSpPr>
          <p:cNvPr id="2" name="Freeform 1"/>
          <p:cNvSpPr/>
          <p:nvPr/>
        </p:nvSpPr>
        <p:spPr>
          <a:xfrm flipH="1">
            <a:off x="2703006" y="2632667"/>
            <a:ext cx="4411224" cy="1738366"/>
          </a:xfrm>
          <a:custGeom>
            <a:avLst/>
            <a:gdLst>
              <a:gd name="connsiteX0" fmla="*/ 864159 w 864159"/>
              <a:gd name="connsiteY0" fmla="*/ 0 h 1034980"/>
              <a:gd name="connsiteX1" fmla="*/ 864159 w 864159"/>
              <a:gd name="connsiteY1" fmla="*/ 1034980 h 1034980"/>
              <a:gd name="connsiteX2" fmla="*/ 0 w 864159"/>
              <a:gd name="connsiteY2" fmla="*/ 1034980 h 103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4159" h="1034980">
                <a:moveTo>
                  <a:pt x="864159" y="0"/>
                </a:moveTo>
                <a:lnTo>
                  <a:pt x="864159" y="1034980"/>
                </a:lnTo>
                <a:lnTo>
                  <a:pt x="0" y="1034980"/>
                </a:lnTo>
              </a:path>
            </a:pathLst>
          </a:custGeom>
          <a:noFill/>
          <a:ln w="50800">
            <a:solidFill>
              <a:schemeClr val="bg1">
                <a:lumMod val="85000"/>
              </a:schemeClr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4" name="TextBox 53"/>
          <p:cNvSpPr txBox="1"/>
          <p:nvPr/>
        </p:nvSpPr>
        <p:spPr>
          <a:xfrm>
            <a:off x="1889090" y="2736079"/>
            <a:ext cx="914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600" smtClean="0">
                <a:solidFill>
                  <a:schemeClr val="accent3">
                    <a:lumMod val="50000"/>
                  </a:schemeClr>
                </a:solidFill>
              </a:rPr>
              <a:t>Pydio</a:t>
            </a:r>
            <a:endParaRPr lang="en-A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627535" y="3752638"/>
            <a:ext cx="9144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600" smtClean="0">
                <a:solidFill>
                  <a:schemeClr val="bg1">
                    <a:lumMod val="50000"/>
                  </a:schemeClr>
                </a:solidFill>
              </a:rPr>
              <a:t>Editor upload</a:t>
            </a:r>
            <a:endParaRPr lang="en-AU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03830" y="3228591"/>
            <a:ext cx="1436688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/>
              <a:t>Meta-data</a:t>
            </a:r>
          </a:p>
          <a:p>
            <a:pPr algn="ctr">
              <a:defRPr/>
            </a:pPr>
            <a:r>
              <a:rPr lang="en-AU" dirty="0"/>
              <a:t>Database Server</a:t>
            </a:r>
          </a:p>
        </p:txBody>
      </p:sp>
      <p:sp>
        <p:nvSpPr>
          <p:cNvPr id="60" name="Freeform 59"/>
          <p:cNvSpPr/>
          <p:nvPr/>
        </p:nvSpPr>
        <p:spPr>
          <a:xfrm flipH="1">
            <a:off x="2714729" y="3581736"/>
            <a:ext cx="2470220" cy="45719"/>
          </a:xfrm>
          <a:custGeom>
            <a:avLst/>
            <a:gdLst>
              <a:gd name="connsiteX0" fmla="*/ 864159 w 864159"/>
              <a:gd name="connsiteY0" fmla="*/ 0 h 1034980"/>
              <a:gd name="connsiteX1" fmla="*/ 864159 w 864159"/>
              <a:gd name="connsiteY1" fmla="*/ 1034980 h 1034980"/>
              <a:gd name="connsiteX2" fmla="*/ 0 w 864159"/>
              <a:gd name="connsiteY2" fmla="*/ 1034980 h 1034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64159" h="1034980">
                <a:moveTo>
                  <a:pt x="864159" y="0"/>
                </a:moveTo>
                <a:lnTo>
                  <a:pt x="864159" y="1034980"/>
                </a:lnTo>
                <a:lnTo>
                  <a:pt x="0" y="1034980"/>
                </a:lnTo>
              </a:path>
            </a:pathLst>
          </a:custGeom>
          <a:noFill/>
          <a:ln w="50800">
            <a:solidFill>
              <a:schemeClr val="bg1">
                <a:lumMod val="85000"/>
              </a:schemeClr>
            </a:solidFill>
            <a:tailEnd type="triangle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1" name="TextBox 60"/>
          <p:cNvSpPr txBox="1"/>
          <p:nvPr/>
        </p:nvSpPr>
        <p:spPr>
          <a:xfrm>
            <a:off x="2649306" y="3302136"/>
            <a:ext cx="192269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600" smtClean="0">
                <a:solidFill>
                  <a:schemeClr val="bg1">
                    <a:lumMod val="50000"/>
                  </a:schemeClr>
                </a:solidFill>
              </a:rPr>
              <a:t>Linked public data</a:t>
            </a:r>
            <a:endParaRPr lang="en-AU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280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>
          <a:xfrm>
            <a:off x="1295400" y="228288"/>
            <a:ext cx="3333750" cy="852800"/>
          </a:xfrm>
        </p:spPr>
        <p:txBody>
          <a:bodyPr/>
          <a:lstStyle/>
          <a:p>
            <a:r>
              <a:rPr lang="en-AU" altLang="en-US" dirty="0" smtClean="0"/>
              <a:t>GeoServer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3999"/>
            <a:ext cx="4714407" cy="4725649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dirty="0" smtClean="0"/>
              <a:t>Provides map generation services for </a:t>
            </a:r>
            <a:r>
              <a:rPr lang="en-AU" smtClean="0"/>
              <a:t>the eAtlas.</a:t>
            </a:r>
            <a:endParaRPr lang="en-AU" dirty="0" smtClean="0"/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AU" dirty="0" smtClean="0"/>
              <a:t>OGC standards – Follow national standards (NEII)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AU" dirty="0"/>
              <a:t>Spatial </a:t>
            </a:r>
            <a:r>
              <a:rPr lang="en-AU" dirty="0" smtClean="0"/>
              <a:t>data </a:t>
            </a:r>
            <a:r>
              <a:rPr lang="en-AU" dirty="0"/>
              <a:t>is converted to </a:t>
            </a:r>
            <a:r>
              <a:rPr lang="en-AU" dirty="0" smtClean="0"/>
              <a:t>shapefiles, </a:t>
            </a:r>
            <a:r>
              <a:rPr lang="en-AU" dirty="0" err="1" smtClean="0"/>
              <a:t>GeoTiff</a:t>
            </a:r>
            <a:r>
              <a:rPr lang="en-AU" dirty="0" smtClean="0"/>
              <a:t> rasters or </a:t>
            </a:r>
            <a:r>
              <a:rPr lang="en-AU" dirty="0" err="1" smtClean="0"/>
              <a:t>PostGIS</a:t>
            </a:r>
            <a:r>
              <a:rPr lang="en-AU" dirty="0" smtClean="0"/>
              <a:t> database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AU" dirty="0" smtClean="0"/>
              <a:t>Styled using Styled Layer Descriptor (SLD) XML files</a:t>
            </a:r>
          </a:p>
          <a:p>
            <a:pPr marL="800100" lvl="1" indent="-342900">
              <a:buFont typeface="Arial" panose="020B0604020202020204" pitchFamily="34" charset="0"/>
              <a:buChar char="•"/>
              <a:defRPr/>
            </a:pPr>
            <a:r>
              <a:rPr lang="en-AU" dirty="0" smtClean="0"/>
              <a:t>Converts data into images via the </a:t>
            </a:r>
            <a:r>
              <a:rPr lang="en-AU" dirty="0"/>
              <a:t>Web Mapping Service (WMS</a:t>
            </a:r>
            <a:r>
              <a:rPr lang="en-AU" dirty="0" smtClean="0"/>
              <a:t>) standard.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dirty="0" smtClean="0"/>
              <a:t>Integrated tile cache (</a:t>
            </a:r>
            <a:r>
              <a:rPr lang="en-AU" dirty="0" err="1" smtClean="0"/>
              <a:t>GeoWebCache</a:t>
            </a:r>
            <a:r>
              <a:rPr lang="en-AU" dirty="0" smtClean="0"/>
              <a:t>) – 90% of tile requests are served from the </a:t>
            </a:r>
            <a:r>
              <a:rPr lang="en-AU" smtClean="0"/>
              <a:t>cache.</a:t>
            </a:r>
            <a:endParaRPr lang="en-AU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dirty="0" smtClean="0"/>
              <a:t>Allows animation of time based data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dirty="0" smtClean="0"/>
              <a:t>Currently serve </a:t>
            </a:r>
            <a:r>
              <a:rPr lang="en-AU" smtClean="0"/>
              <a:t>over 1300 layers.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mtClean="0"/>
              <a:t>Use version 2.6, uncustomised</a:t>
            </a:r>
            <a:endParaRPr lang="en-AU" dirty="0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7056"/>
          <a:stretch/>
        </p:blipFill>
        <p:spPr bwMode="auto">
          <a:xfrm>
            <a:off x="5265580" y="1573972"/>
            <a:ext cx="3556874" cy="4013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792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1208270" y="299101"/>
            <a:ext cx="3916180" cy="691499"/>
          </a:xfrm>
        </p:spPr>
        <p:txBody>
          <a:bodyPr/>
          <a:lstStyle/>
          <a:p>
            <a:r>
              <a:rPr lang="en-AU" altLang="en-US" dirty="0" smtClean="0"/>
              <a:t>AtlasMapper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152" y="1298750"/>
            <a:ext cx="8229600" cy="2228222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b="1" dirty="0" smtClean="0"/>
              <a:t>Custom</a:t>
            </a:r>
            <a:r>
              <a:rPr lang="en-AU" dirty="0" smtClean="0"/>
              <a:t> Java servlet / </a:t>
            </a:r>
            <a:r>
              <a:rPr lang="en-AU" dirty="0" err="1" smtClean="0"/>
              <a:t>Javascript</a:t>
            </a:r>
            <a:r>
              <a:rPr lang="en-AU" dirty="0" smtClean="0"/>
              <a:t> </a:t>
            </a:r>
            <a:r>
              <a:rPr lang="en-AU" dirty="0"/>
              <a:t> </a:t>
            </a:r>
            <a:r>
              <a:rPr lang="en-AU" dirty="0" smtClean="0"/>
              <a:t>(</a:t>
            </a:r>
            <a:r>
              <a:rPr lang="en-AU" dirty="0" err="1" smtClean="0"/>
              <a:t>GeoTools</a:t>
            </a:r>
            <a:r>
              <a:rPr lang="en-AU" dirty="0" smtClean="0"/>
              <a:t>, </a:t>
            </a:r>
            <a:r>
              <a:rPr lang="en-AU" dirty="0" err="1" smtClean="0"/>
              <a:t>ExtJS</a:t>
            </a:r>
            <a:r>
              <a:rPr lang="en-AU" dirty="0" smtClean="0"/>
              <a:t>, </a:t>
            </a:r>
            <a:r>
              <a:rPr lang="en-AU" dirty="0" err="1" smtClean="0"/>
              <a:t>GeoExt</a:t>
            </a:r>
            <a:r>
              <a:rPr lang="en-AU" dirty="0" smtClean="0"/>
              <a:t>, </a:t>
            </a:r>
            <a:r>
              <a:rPr lang="en-AU" dirty="0" err="1" smtClean="0"/>
              <a:t>Openlayers</a:t>
            </a:r>
            <a:r>
              <a:rPr lang="en-AU" dirty="0" smtClean="0"/>
              <a:t>) web based mapping application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dirty="0" smtClean="0"/>
              <a:t>Open source hosted on </a:t>
            </a:r>
            <a:r>
              <a:rPr lang="en-AU" dirty="0"/>
              <a:t>Google Code (</a:t>
            </a:r>
            <a:r>
              <a:rPr lang="en-AU" dirty="0">
                <a:hlinkClick r:id="rId2"/>
              </a:rPr>
              <a:t>https://</a:t>
            </a:r>
            <a:r>
              <a:rPr lang="en-AU">
                <a:hlinkClick r:id="rId2"/>
              </a:rPr>
              <a:t>code.google.com/p/atlasmapper</a:t>
            </a:r>
            <a:r>
              <a:rPr lang="en-AU" smtClean="0">
                <a:hlinkClick r:id="rId2"/>
              </a:rPr>
              <a:t>/</a:t>
            </a:r>
            <a:r>
              <a:rPr lang="en-AU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mtClean="0"/>
              <a:t>Note: this site will </a:t>
            </a:r>
            <a:r>
              <a:rPr lang="en-AU" smtClean="0"/>
              <a:t>moved </a:t>
            </a:r>
            <a:r>
              <a:rPr lang="en-AU" smtClean="0"/>
              <a:t>to GitHub in the future</a:t>
            </a:r>
            <a:endParaRPr lang="en-AU" dirty="0" smtClean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dirty="0" smtClean="0"/>
              <a:t>Integrates spatial map services from capabilities documents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dirty="0" smtClean="0"/>
              <a:t>Integrate complementary external mapping services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dirty="0" smtClean="0"/>
              <a:t>Supports WMS</a:t>
            </a:r>
            <a:r>
              <a:rPr lang="en-AU" dirty="0"/>
              <a:t>, NCWMS, ArcGIS Server, XYZ / OSM tiles, basic </a:t>
            </a:r>
            <a:r>
              <a:rPr lang="en-AU" smtClean="0"/>
              <a:t>KML</a:t>
            </a:r>
            <a:r>
              <a:rPr lang="en-AU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AU" smtClean="0"/>
              <a:t>Harvests service capabilities documents to configure all the layers.</a:t>
            </a:r>
            <a:endParaRPr lang="en-AU" dirty="0" smtClean="0"/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17" y="3493129"/>
            <a:ext cx="4931764" cy="2746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92"/>
          <a:stretch/>
        </p:blipFill>
        <p:spPr bwMode="auto">
          <a:xfrm>
            <a:off x="5934705" y="3494816"/>
            <a:ext cx="2765157" cy="28205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6416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253326"/>
            <a:ext cx="4641082" cy="667869"/>
          </a:xfrm>
        </p:spPr>
        <p:txBody>
          <a:bodyPr>
            <a:normAutofit fontScale="90000"/>
          </a:bodyPr>
          <a:lstStyle/>
          <a:p>
            <a:r>
              <a:rPr lang="en-AU" altLang="en-US" dirty="0"/>
              <a:t>AtlasMapper – Integration of Map </a:t>
            </a:r>
            <a:r>
              <a:rPr lang="en-AU" altLang="en-US" dirty="0" smtClean="0"/>
              <a:t>Services</a:t>
            </a:r>
            <a:endParaRPr lang="en-A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036" y="1732878"/>
            <a:ext cx="2430386" cy="1609206"/>
          </a:xfrm>
          <a:prstGeom prst="rect">
            <a:avLst/>
          </a:prstGeom>
          <a:ln w="6350"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3478189" y="4135374"/>
            <a:ext cx="1500188" cy="9144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/>
              <a:t>GeoServer</a:t>
            </a:r>
          </a:p>
          <a:p>
            <a:pPr algn="ctr">
              <a:defRPr/>
            </a:pPr>
            <a:r>
              <a:rPr lang="en-AU" dirty="0"/>
              <a:t>(GIS data)</a:t>
            </a:r>
          </a:p>
        </p:txBody>
      </p:sp>
      <p:sp>
        <p:nvSpPr>
          <p:cNvPr id="7" name="Rectangle 6"/>
          <p:cNvSpPr/>
          <p:nvPr/>
        </p:nvSpPr>
        <p:spPr>
          <a:xfrm>
            <a:off x="5106964" y="4135374"/>
            <a:ext cx="1500188" cy="9144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/>
              <a:t>ArcGIS Server</a:t>
            </a:r>
          </a:p>
          <a:p>
            <a:pPr algn="ctr">
              <a:defRPr/>
            </a:pP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6729207" y="4135374"/>
            <a:ext cx="1500187" cy="9144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/>
              <a:t>XYZ tiles</a:t>
            </a:r>
          </a:p>
          <a:p>
            <a:pPr algn="ctr">
              <a:defRPr/>
            </a:pPr>
            <a:r>
              <a:rPr lang="en-AU" dirty="0"/>
              <a:t>(</a:t>
            </a:r>
            <a:r>
              <a:rPr lang="en-AU" dirty="0" err="1"/>
              <a:t>Basemaps</a:t>
            </a:r>
            <a:r>
              <a:rPr lang="en-AU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24961" y="5008818"/>
            <a:ext cx="2012603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sz="1600" dirty="0" err="1" smtClean="0">
                <a:solidFill>
                  <a:schemeClr val="bg2">
                    <a:lumMod val="25000"/>
                  </a:schemeClr>
                </a:solidFill>
              </a:rPr>
              <a:t>OpenStreetMap</a:t>
            </a:r>
            <a:endParaRPr lang="en-AU" sz="16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Stamen Design</a:t>
            </a:r>
            <a:endParaRPr lang="en-AU" sz="16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sz="1600" smtClean="0">
                <a:solidFill>
                  <a:schemeClr val="bg2">
                    <a:lumMod val="25000"/>
                  </a:schemeClr>
                </a:solidFill>
              </a:rPr>
              <a:t>Google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AU" sz="1600" smtClean="0">
                <a:solidFill>
                  <a:schemeClr val="bg2">
                    <a:lumMod val="25000"/>
                  </a:schemeClr>
                </a:solidFill>
              </a:rPr>
              <a:t>Bing</a:t>
            </a:r>
            <a:endParaRPr lang="en-AU" sz="1600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57652" y="5051259"/>
            <a:ext cx="2041525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ArcGIS Online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GBRMPA </a:t>
            </a: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servers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GA</a:t>
            </a:r>
            <a:endParaRPr lang="en-A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78189" y="5083009"/>
            <a:ext cx="1436688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AU" sz="1600" smtClean="0">
                <a:solidFill>
                  <a:schemeClr val="bg2">
                    <a:lumMod val="25000"/>
                  </a:schemeClr>
                </a:solidFill>
              </a:rPr>
              <a:t>eAtlas</a:t>
            </a:r>
            <a:endParaRPr lang="en-AU" sz="16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IMOS</a:t>
            </a:r>
            <a:endParaRPr lang="en-AU" sz="1600" dirty="0">
              <a:solidFill>
                <a:schemeClr val="bg2">
                  <a:lumMod val="2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CSIRO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ALA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AIMS</a:t>
            </a:r>
            <a:endParaRPr lang="en-AU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7777" y="4155829"/>
            <a:ext cx="1500187" cy="9144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/>
              <a:t>Google Earth</a:t>
            </a:r>
          </a:p>
          <a:p>
            <a:pPr algn="ctr">
              <a:defRPr/>
            </a:pPr>
            <a:r>
              <a:rPr lang="en-AU" dirty="0"/>
              <a:t>Basic KMLs</a:t>
            </a:r>
          </a:p>
          <a:p>
            <a:pPr algn="ctr">
              <a:defRPr/>
            </a:pPr>
            <a:r>
              <a:rPr lang="en-AU" dirty="0"/>
              <a:t>(Point data)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848472" y="1518590"/>
            <a:ext cx="20748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b="1" dirty="0" smtClean="0">
                <a:solidFill>
                  <a:schemeClr val="bg2">
                    <a:lumMod val="25000"/>
                  </a:schemeClr>
                </a:solidFill>
              </a:rPr>
              <a:t>AtlasMapper</a:t>
            </a:r>
          </a:p>
          <a:p>
            <a:pPr algn="ctr">
              <a:defRPr/>
            </a:pPr>
            <a:r>
              <a:rPr lang="en-AU" smtClean="0">
                <a:solidFill>
                  <a:schemeClr val="bg2">
                    <a:lumMod val="25000"/>
                  </a:schemeClr>
                </a:solidFill>
              </a:rPr>
              <a:t>(eAtlas </a:t>
            </a:r>
            <a:r>
              <a:rPr lang="en-AU" dirty="0" smtClean="0">
                <a:solidFill>
                  <a:schemeClr val="bg2">
                    <a:lumMod val="25000"/>
                  </a:schemeClr>
                </a:solidFill>
              </a:rPr>
              <a:t>product)</a:t>
            </a:r>
            <a:endParaRPr lang="en-AU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4" name="Straight Arrow Connector 13"/>
          <p:cNvCxnSpPr>
            <a:stCxn id="12" idx="0"/>
          </p:cNvCxnSpPr>
          <p:nvPr/>
        </p:nvCxnSpPr>
        <p:spPr>
          <a:xfrm flipV="1">
            <a:off x="927871" y="3398354"/>
            <a:ext cx="1801262" cy="757475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0"/>
          </p:cNvCxnSpPr>
          <p:nvPr/>
        </p:nvCxnSpPr>
        <p:spPr>
          <a:xfrm flipH="1" flipV="1">
            <a:off x="4192173" y="3735979"/>
            <a:ext cx="36110" cy="399395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7" idx="0"/>
          </p:cNvCxnSpPr>
          <p:nvPr/>
        </p:nvCxnSpPr>
        <p:spPr>
          <a:xfrm flipH="1" flipV="1">
            <a:off x="5092506" y="3750046"/>
            <a:ext cx="764552" cy="385328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8" idx="0"/>
          </p:cNvCxnSpPr>
          <p:nvPr/>
        </p:nvCxnSpPr>
        <p:spPr>
          <a:xfrm flipH="1" flipV="1">
            <a:off x="5289453" y="3426489"/>
            <a:ext cx="2189848" cy="708885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1834059" y="4146486"/>
            <a:ext cx="1501775" cy="91598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 err="1"/>
              <a:t>NcWMS</a:t>
            </a:r>
            <a:endParaRPr lang="en-AU" dirty="0"/>
          </a:p>
          <a:p>
            <a:pPr algn="ctr">
              <a:defRPr/>
            </a:pPr>
            <a:r>
              <a:rPr lang="en-AU" dirty="0"/>
              <a:t>(Model data)</a:t>
            </a: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V="1">
            <a:off x="2584947" y="3750046"/>
            <a:ext cx="411472" cy="396440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1602921" y="5063535"/>
            <a:ext cx="20948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AU" sz="1600" smtClean="0">
                <a:solidFill>
                  <a:schemeClr val="bg2">
                    <a:lumMod val="25000"/>
                  </a:schemeClr>
                </a:solidFill>
              </a:rPr>
              <a:t>eAtlas </a:t>
            </a:r>
            <a:r>
              <a:rPr lang="en-AU" sz="1600">
                <a:solidFill>
                  <a:schemeClr val="bg2">
                    <a:lumMod val="25000"/>
                  </a:schemeClr>
                </a:solidFill>
              </a:rPr>
              <a:t>(</a:t>
            </a:r>
            <a:r>
              <a:rPr lang="en-AU" sz="1600" smtClean="0">
                <a:solidFill>
                  <a:schemeClr val="bg2">
                    <a:lumMod val="25000"/>
                  </a:schemeClr>
                </a:solidFill>
              </a:rPr>
              <a:t>hydro </a:t>
            </a: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modelling)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AU" sz="1600" dirty="0" err="1">
                <a:solidFill>
                  <a:schemeClr val="bg2">
                    <a:lumMod val="25000"/>
                  </a:schemeClr>
                </a:solidFill>
              </a:rPr>
              <a:t>eReefs</a:t>
            </a: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 (in future)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7777" y="5065547"/>
            <a:ext cx="1436687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AU" sz="1600" dirty="0" smtClean="0">
                <a:solidFill>
                  <a:schemeClr val="bg2">
                    <a:lumMod val="25000"/>
                  </a:schemeClr>
                </a:solidFill>
              </a:rPr>
              <a:t>Other </a:t>
            </a:r>
            <a:r>
              <a:rPr lang="en-AU" sz="1600" dirty="0">
                <a:solidFill>
                  <a:schemeClr val="bg2">
                    <a:lumMod val="25000"/>
                  </a:schemeClr>
                </a:solidFill>
              </a:rPr>
              <a:t>misc. data</a:t>
            </a:r>
          </a:p>
        </p:txBody>
      </p:sp>
      <p:pic>
        <p:nvPicPr>
          <p:cNvPr id="22" name="Picture 5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510" y="1353050"/>
            <a:ext cx="712787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197844" y="2504023"/>
            <a:ext cx="1500188" cy="86943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 smtClean="0"/>
              <a:t>Linked Metadata</a:t>
            </a:r>
          </a:p>
          <a:p>
            <a:pPr algn="ctr">
              <a:defRPr/>
            </a:pPr>
            <a:r>
              <a:rPr lang="en-AU" dirty="0" smtClean="0"/>
              <a:t>ISO19115</a:t>
            </a:r>
            <a:endParaRPr lang="en-AU" dirty="0"/>
          </a:p>
        </p:txBody>
      </p:sp>
      <p:cxnSp>
        <p:nvCxnSpPr>
          <p:cNvPr id="27" name="Straight Arrow Connector 26"/>
          <p:cNvCxnSpPr>
            <a:stCxn id="26" idx="3"/>
          </p:cNvCxnSpPr>
          <p:nvPr/>
        </p:nvCxnSpPr>
        <p:spPr>
          <a:xfrm flipV="1">
            <a:off x="1698032" y="2849718"/>
            <a:ext cx="1002966" cy="89020"/>
          </a:xfrm>
          <a:prstGeom prst="straightConnector1">
            <a:avLst/>
          </a:prstGeom>
          <a:ln w="31750"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 flipV="1">
            <a:off x="1712108" y="3118619"/>
            <a:ext cx="1978702" cy="1004341"/>
          </a:xfrm>
          <a:prstGeom prst="line">
            <a:avLst/>
          </a:prstGeom>
          <a:ln>
            <a:solidFill>
              <a:schemeClr val="accent1">
                <a:alpha val="52000"/>
              </a:schemeClr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90"/>
          <a:stretch/>
        </p:blipFill>
        <p:spPr bwMode="auto">
          <a:xfrm>
            <a:off x="2752779" y="2188537"/>
            <a:ext cx="2541070" cy="15333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2075" y="2277402"/>
            <a:ext cx="2437028" cy="1542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ight Arrow 51"/>
          <p:cNvSpPr/>
          <p:nvPr/>
        </p:nvSpPr>
        <p:spPr>
          <a:xfrm>
            <a:off x="5331655" y="2638698"/>
            <a:ext cx="562708" cy="492369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3" name="TextBox 52"/>
          <p:cNvSpPr txBox="1"/>
          <p:nvPr/>
        </p:nvSpPr>
        <p:spPr>
          <a:xfrm>
            <a:off x="6025426" y="1136416"/>
            <a:ext cx="23307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b="1" dirty="0" smtClean="0">
                <a:solidFill>
                  <a:schemeClr val="bg2">
                    <a:lumMod val="25000"/>
                  </a:schemeClr>
                </a:solidFill>
              </a:rPr>
              <a:t>Tailored Portals</a:t>
            </a:r>
          </a:p>
          <a:p>
            <a:pPr algn="ctr">
              <a:defRPr/>
            </a:pPr>
            <a:r>
              <a:rPr lang="en-AU" dirty="0" smtClean="0">
                <a:solidFill>
                  <a:schemeClr val="bg2">
                    <a:lumMod val="25000"/>
                  </a:schemeClr>
                </a:solidFill>
              </a:rPr>
              <a:t>Region / Topic</a:t>
            </a:r>
            <a:endParaRPr lang="en-A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2954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eAtlas </a:t>
            </a:r>
            <a:r>
              <a:rPr lang="en-AU" dirty="0" smtClean="0"/>
              <a:t>Metadata System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1" y="1436204"/>
            <a:ext cx="4876800" cy="4285666"/>
          </a:xfrm>
        </p:spPr>
        <p:txBody>
          <a:bodyPr>
            <a:normAutofit fontScale="92500" lnSpcReduction="10000"/>
          </a:bodyPr>
          <a:lstStyle/>
          <a:p>
            <a:r>
              <a:rPr lang="en-AU" dirty="0" smtClean="0"/>
              <a:t>Use: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ANZ-MEST GeoNetwork 2.10</a:t>
            </a:r>
            <a:endParaRPr lang="en-AU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ISO19115 </a:t>
            </a:r>
            <a:r>
              <a:rPr lang="en-AU" smtClean="0"/>
              <a:t>MCP metadata standard</a:t>
            </a:r>
            <a:endParaRPr lang="en-A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Export our records to Research </a:t>
            </a:r>
            <a:r>
              <a:rPr lang="en-AU" smtClean="0"/>
              <a:t>Data Australia. (They convert them to Rif-CS standard)</a:t>
            </a:r>
            <a:endParaRPr lang="en-A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Records are linked from map layers </a:t>
            </a:r>
            <a:r>
              <a:rPr lang="en-AU" smtClean="0"/>
              <a:t>in GeoServer.</a:t>
            </a:r>
            <a:endParaRPr lang="en-A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Use custom </a:t>
            </a:r>
            <a:r>
              <a:rPr lang="en-AU" dirty="0" err="1" smtClean="0"/>
              <a:t>MetadataViewer</a:t>
            </a:r>
            <a:r>
              <a:rPr lang="en-AU" dirty="0" smtClean="0"/>
              <a:t> to present records and provide </a:t>
            </a:r>
            <a:r>
              <a:rPr lang="en-AU" smtClean="0"/>
              <a:t>spatial search.</a:t>
            </a:r>
            <a:endParaRPr lang="en-AU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970" y="3448050"/>
            <a:ext cx="3143368" cy="2847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7780" y="304800"/>
            <a:ext cx="3027608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6584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552" y="355361"/>
            <a:ext cx="5114248" cy="694506"/>
          </a:xfrm>
        </p:spPr>
        <p:txBody>
          <a:bodyPr>
            <a:normAutofit fontScale="90000"/>
          </a:bodyPr>
          <a:lstStyle/>
          <a:p>
            <a:r>
              <a:rPr lang="en-AU" smtClean="0"/>
              <a:t>eAtlas </a:t>
            </a:r>
            <a:r>
              <a:rPr lang="en-AU" dirty="0" smtClean="0"/>
              <a:t>Content Management System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41004"/>
            <a:ext cx="4016326" cy="3966059"/>
          </a:xfrm>
        </p:spPr>
        <p:txBody>
          <a:bodyPr>
            <a:normAutofit/>
          </a:bodyPr>
          <a:lstStyle/>
          <a:p>
            <a:r>
              <a:rPr lang="en-AU" dirty="0" smtClean="0"/>
              <a:t>Manages: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Articles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Project pages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People / Projects</a:t>
            </a:r>
            <a:endParaRPr lang="en-AU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Photos/Galleries</a:t>
            </a:r>
            <a:endParaRPr lang="en-AU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RSS feeds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Integrated Search (website and metadata)</a:t>
            </a:r>
            <a:endParaRPr lang="en-AU" dirty="0" smtClean="0"/>
          </a:p>
          <a:p>
            <a:r>
              <a:rPr lang="en-AU" dirty="0" smtClean="0"/>
              <a:t>Based on </a:t>
            </a:r>
            <a:r>
              <a:rPr lang="en-AU" smtClean="0"/>
              <a:t>Drupal 7</a:t>
            </a:r>
            <a:endParaRPr lang="en-AU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92475"/>
            <a:ext cx="4105275" cy="346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536" y="1328225"/>
            <a:ext cx="3848656" cy="2645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1528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6552" y="285023"/>
            <a:ext cx="4643131" cy="694506"/>
          </a:xfrm>
        </p:spPr>
        <p:txBody>
          <a:bodyPr>
            <a:normAutofit fontScale="90000"/>
          </a:bodyPr>
          <a:lstStyle/>
          <a:p>
            <a:r>
              <a:rPr lang="en-AU" smtClean="0"/>
              <a:t>Shared Conent – Multi-site branding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04783" y="1380067"/>
            <a:ext cx="3352334" cy="4682066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/>
              <a:t>Articles, map layers and images can be shared across all eAtlas sites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/>
              <a:t>Each site has custom: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/>
              <a:t>Branding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/>
              <a:t>Front page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/>
              <a:t>Main navigation menu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/>
              <a:t>Mapping portal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/>
              <a:t>Each site can be maintained by different </a:t>
            </a:r>
            <a:r>
              <a:rPr lang="en-AU"/>
              <a:t>institution </a:t>
            </a:r>
            <a:endParaRPr lang="en-AU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Share common CMS, GeoNetwork, MetadataViewer.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Custom module in Drupal 7 allows the editors to tag which site/s each piece of content is available in.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520352" y="1340768"/>
            <a:ext cx="5256584" cy="4104456"/>
          </a:xfrm>
          <a:prstGeom prst="roundRect">
            <a:avLst>
              <a:gd name="adj" fmla="val 7315"/>
            </a:avLst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5464568" y="2636912"/>
            <a:ext cx="1368152" cy="129614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Shared content</a:t>
            </a:r>
            <a:endParaRPr lang="en-AU" dirty="0"/>
          </a:p>
        </p:txBody>
      </p:sp>
      <p:sp>
        <p:nvSpPr>
          <p:cNvPr id="8" name="Left-Right Arrow 7"/>
          <p:cNvSpPr/>
          <p:nvPr/>
        </p:nvSpPr>
        <p:spPr>
          <a:xfrm rot="2826984">
            <a:off x="5106527" y="2396286"/>
            <a:ext cx="648072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" name="Left-Right Arrow 8"/>
          <p:cNvSpPr/>
          <p:nvPr/>
        </p:nvSpPr>
        <p:spPr>
          <a:xfrm rot="2826984">
            <a:off x="6474681" y="3908454"/>
            <a:ext cx="648072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0" name="Left-Right Arrow 9"/>
          <p:cNvSpPr/>
          <p:nvPr/>
        </p:nvSpPr>
        <p:spPr>
          <a:xfrm rot="18773016" flipV="1">
            <a:off x="6474680" y="2396286"/>
            <a:ext cx="648072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1" name="Left-Right Arrow 10"/>
          <p:cNvSpPr/>
          <p:nvPr/>
        </p:nvSpPr>
        <p:spPr>
          <a:xfrm rot="18773016" flipV="1">
            <a:off x="5178535" y="3908454"/>
            <a:ext cx="648072" cy="2880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2" name="Rounded Rectangle 11"/>
          <p:cNvSpPr/>
          <p:nvPr/>
        </p:nvSpPr>
        <p:spPr>
          <a:xfrm>
            <a:off x="7048744" y="1484784"/>
            <a:ext cx="1512168" cy="8640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Main</a:t>
            </a:r>
          </a:p>
          <a:p>
            <a:pPr algn="ctr"/>
            <a:r>
              <a:rPr lang="en-AU" dirty="0" err="1" smtClean="0"/>
              <a:t>eAtlas</a:t>
            </a:r>
            <a:endParaRPr lang="en-AU" dirty="0"/>
          </a:p>
        </p:txBody>
      </p:sp>
      <p:sp>
        <p:nvSpPr>
          <p:cNvPr id="13" name="Rounded Rectangle 12"/>
          <p:cNvSpPr/>
          <p:nvPr/>
        </p:nvSpPr>
        <p:spPr>
          <a:xfrm>
            <a:off x="3664368" y="1484784"/>
            <a:ext cx="1512168" cy="8640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smtClean="0"/>
              <a:t>North West</a:t>
            </a:r>
            <a:endParaRPr lang="en-AU" dirty="0" smtClean="0"/>
          </a:p>
          <a:p>
            <a:pPr algn="ctr"/>
            <a:r>
              <a:rPr lang="en-AU" smtClean="0"/>
              <a:t>Atlas</a:t>
            </a:r>
            <a:endParaRPr lang="en-AU" dirty="0"/>
          </a:p>
        </p:txBody>
      </p:sp>
      <p:sp>
        <p:nvSpPr>
          <p:cNvPr id="14" name="Rounded Rectangle 13"/>
          <p:cNvSpPr/>
          <p:nvPr/>
        </p:nvSpPr>
        <p:spPr>
          <a:xfrm>
            <a:off x="3736376" y="4221088"/>
            <a:ext cx="1512168" cy="86409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Torres Strait </a:t>
            </a:r>
            <a:r>
              <a:rPr lang="en-AU" dirty="0" err="1" smtClean="0"/>
              <a:t>eAtlas</a:t>
            </a:r>
            <a:endParaRPr lang="en-AU" dirty="0" smtClean="0"/>
          </a:p>
        </p:txBody>
      </p:sp>
      <p:sp>
        <p:nvSpPr>
          <p:cNvPr id="15" name="Rounded Rectangle 14"/>
          <p:cNvSpPr/>
          <p:nvPr/>
        </p:nvSpPr>
        <p:spPr>
          <a:xfrm>
            <a:off x="6976736" y="4293096"/>
            <a:ext cx="1512168" cy="86409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AU" dirty="0" smtClean="0"/>
              <a:t>Other </a:t>
            </a:r>
            <a:r>
              <a:rPr lang="en-AU" dirty="0" err="1" smtClean="0"/>
              <a:t>eAtlas</a:t>
            </a:r>
            <a:endParaRPr lang="en-AU" dirty="0" smtClean="0"/>
          </a:p>
          <a:p>
            <a:pPr algn="ctr"/>
            <a:r>
              <a:rPr lang="en-AU" smtClean="0"/>
              <a:t>Websites</a:t>
            </a:r>
          </a:p>
          <a:p>
            <a:pPr algn="ctr"/>
            <a:r>
              <a:rPr lang="en-AU" smtClean="0"/>
              <a:t>SELTMP</a:t>
            </a:r>
            <a:endParaRPr lang="en-AU" dirty="0"/>
          </a:p>
        </p:txBody>
      </p:sp>
      <p:sp>
        <p:nvSpPr>
          <p:cNvPr id="16" name="Oval 15"/>
          <p:cNvSpPr/>
          <p:nvPr/>
        </p:nvSpPr>
        <p:spPr>
          <a:xfrm>
            <a:off x="5680592" y="2708920"/>
            <a:ext cx="1080120" cy="1008112"/>
          </a:xfrm>
          <a:prstGeom prst="ellipse">
            <a:avLst/>
          </a:prstGeom>
          <a:solidFill>
            <a:schemeClr val="accent1">
              <a:alpha val="6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7" name="Oval 16"/>
          <p:cNvSpPr/>
          <p:nvPr/>
        </p:nvSpPr>
        <p:spPr>
          <a:xfrm>
            <a:off x="6040632" y="3140968"/>
            <a:ext cx="648072" cy="648072"/>
          </a:xfrm>
          <a:prstGeom prst="ellipse">
            <a:avLst/>
          </a:prstGeom>
          <a:solidFill>
            <a:schemeClr val="accent4">
              <a:alpha val="66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" name="Oval 17"/>
          <p:cNvSpPr/>
          <p:nvPr/>
        </p:nvSpPr>
        <p:spPr>
          <a:xfrm>
            <a:off x="5680592" y="3212976"/>
            <a:ext cx="576064" cy="576064"/>
          </a:xfrm>
          <a:prstGeom prst="ellipse">
            <a:avLst/>
          </a:prstGeom>
          <a:solidFill>
            <a:schemeClr val="accent3">
              <a:alpha val="61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9" name="Oval 18"/>
          <p:cNvSpPr/>
          <p:nvPr/>
        </p:nvSpPr>
        <p:spPr>
          <a:xfrm>
            <a:off x="5608584" y="2780928"/>
            <a:ext cx="504056" cy="504056"/>
          </a:xfrm>
          <a:prstGeom prst="ellipse">
            <a:avLst/>
          </a:prstGeom>
          <a:solidFill>
            <a:schemeClr val="accent2">
              <a:alpha val="62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0" name="TextBox 19"/>
          <p:cNvSpPr txBox="1"/>
          <p:nvPr/>
        </p:nvSpPr>
        <p:spPr>
          <a:xfrm>
            <a:off x="6904728" y="2996952"/>
            <a:ext cx="13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Shared</a:t>
            </a:r>
          </a:p>
          <a:p>
            <a:r>
              <a:rPr lang="en-AU" dirty="0" smtClean="0"/>
              <a:t>Content</a:t>
            </a:r>
            <a:endParaRPr lang="en-AU" dirty="0"/>
          </a:p>
        </p:txBody>
      </p:sp>
      <p:pic>
        <p:nvPicPr>
          <p:cNvPr id="21" name="Picture 6" descr="X:\photos\Logos\2014\CSIRO\CSIRO_Grad_CMYK_l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539" y="3686980"/>
            <a:ext cx="550939" cy="55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AIMS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3" r="9406" b="36548"/>
          <a:stretch/>
        </p:blipFill>
        <p:spPr bwMode="auto">
          <a:xfrm>
            <a:off x="7768824" y="2420888"/>
            <a:ext cx="519051" cy="35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X:\photos\Logos\2014\TSRA_transparent_small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49"/>
          <a:stretch/>
        </p:blipFill>
        <p:spPr bwMode="auto">
          <a:xfrm>
            <a:off x="5320552" y="4509120"/>
            <a:ext cx="569336" cy="53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AIMS log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33" r="9406" b="36548"/>
          <a:stretch/>
        </p:blipFill>
        <p:spPr bwMode="auto">
          <a:xfrm>
            <a:off x="3952125" y="2412514"/>
            <a:ext cx="519051" cy="351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5981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CMS – Integrated Search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/>
              <a:t>Core modules include: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/>
              <a:t>Views – Create sets of content of a particular type (article </a:t>
            </a:r>
            <a:r>
              <a:rPr lang="en-AU" smtClean="0"/>
              <a:t>lists</a:t>
            </a:r>
            <a:endParaRPr lang="en-AU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Media Gallery – Manage photos (needed lots of bug fixes)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Number of custom modules – Apply bug fixes, metadata harvesting, integrated search, multi-site branding.</a:t>
            </a:r>
            <a:endParaRPr lang="en-AU"/>
          </a:p>
          <a:p>
            <a:endParaRPr lang="en-AU" smtClean="0"/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56939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Custom Drupal 7 modules</a:t>
            </a:r>
            <a:endParaRPr lang="en-A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264868"/>
            <a:ext cx="8839199" cy="5435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601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05362" y="3352380"/>
            <a:ext cx="2931903" cy="195643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dirty="0"/>
          </a:p>
        </p:txBody>
      </p:sp>
      <p:sp>
        <p:nvSpPr>
          <p:cNvPr id="56" name="Rectangle 55"/>
          <p:cNvSpPr/>
          <p:nvPr/>
        </p:nvSpPr>
        <p:spPr>
          <a:xfrm>
            <a:off x="3827339" y="3354002"/>
            <a:ext cx="1911883" cy="30597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mtClean="0"/>
              <a:t>Integrated Search</a:t>
            </a:r>
            <a:endParaRPr lang="en-AU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6552" y="254881"/>
            <a:ext cx="4643131" cy="694506"/>
          </a:xfrm>
        </p:spPr>
        <p:txBody>
          <a:bodyPr>
            <a:normAutofit fontScale="90000"/>
          </a:bodyPr>
          <a:lstStyle/>
          <a:p>
            <a:r>
              <a:rPr lang="en-AU" smtClean="0"/>
              <a:t>Integrated Search – Website &amp; Metadata</a:t>
            </a:r>
            <a:endParaRPr lang="en-AU"/>
          </a:p>
        </p:txBody>
      </p:sp>
      <p:sp>
        <p:nvSpPr>
          <p:cNvPr id="160" name="Content Placeholder 159"/>
          <p:cNvSpPr>
            <a:spLocks noGrp="1"/>
          </p:cNvSpPr>
          <p:nvPr>
            <p:ph idx="1"/>
          </p:nvPr>
        </p:nvSpPr>
        <p:spPr>
          <a:xfrm>
            <a:off x="361742" y="1380067"/>
            <a:ext cx="2090056" cy="4682066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smtClean="0"/>
              <a:t>Both website and metadata are integrated into a single search.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smtClean="0"/>
              <a:t>Summary metadata is harvested into the website using RSS feed.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smtClean="0"/>
              <a:t>Search results link directly to metadata page, not node in website.</a:t>
            </a:r>
            <a:endParaRPr lang="en-AU" sz="2000"/>
          </a:p>
        </p:txBody>
      </p:sp>
      <p:sp>
        <p:nvSpPr>
          <p:cNvPr id="7" name="Rectangle 6"/>
          <p:cNvSpPr/>
          <p:nvPr/>
        </p:nvSpPr>
        <p:spPr>
          <a:xfrm>
            <a:off x="7159905" y="4900253"/>
            <a:ext cx="1436688" cy="74903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mtClean="0"/>
              <a:t>GeoNetwork</a:t>
            </a:r>
            <a:endParaRPr lang="en-AU" dirty="0"/>
          </a:p>
        </p:txBody>
      </p:sp>
      <p:sp>
        <p:nvSpPr>
          <p:cNvPr id="8" name="Rectangle 7"/>
          <p:cNvSpPr/>
          <p:nvPr/>
        </p:nvSpPr>
        <p:spPr>
          <a:xfrm>
            <a:off x="7174496" y="3342441"/>
            <a:ext cx="1436688" cy="7889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/>
              <a:t>Meta-data</a:t>
            </a:r>
          </a:p>
          <a:p>
            <a:pPr algn="ctr">
              <a:defRPr/>
            </a:pPr>
            <a:r>
              <a:rPr lang="en-AU" dirty="0"/>
              <a:t>Viewer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3124440" y="4336062"/>
            <a:ext cx="648072" cy="864096"/>
            <a:chOff x="1444040" y="413143"/>
            <a:chExt cx="648072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Snip Single Corner Rectangle 8"/>
            <p:cNvSpPr/>
            <p:nvPr/>
          </p:nvSpPr>
          <p:spPr>
            <a:xfrm>
              <a:off x="1444040" y="413143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1516048" y="882797"/>
              <a:ext cx="504056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oup 10"/>
            <p:cNvGrpSpPr/>
            <p:nvPr/>
          </p:nvGrpSpPr>
          <p:grpSpPr>
            <a:xfrm>
              <a:off x="1876088" y="954805"/>
              <a:ext cx="144016" cy="216024"/>
              <a:chOff x="1027645" y="2638514"/>
              <a:chExt cx="504056" cy="21602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1027645" y="2638514"/>
                <a:ext cx="50405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1027645" y="2710522"/>
                <a:ext cx="50405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1027645" y="2782530"/>
                <a:ext cx="50405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1027645" y="2854538"/>
                <a:ext cx="50405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Right Triangle 15"/>
            <p:cNvSpPr/>
            <p:nvPr/>
          </p:nvSpPr>
          <p:spPr>
            <a:xfrm>
              <a:off x="1876088" y="413143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516852" y="510951"/>
              <a:ext cx="288032" cy="72008"/>
              <a:chOff x="612775" y="720392"/>
              <a:chExt cx="288032" cy="72008"/>
            </a:xfrm>
          </p:grpSpPr>
          <p:cxnSp>
            <p:nvCxnSpPr>
              <p:cNvPr id="18" name="Straight Connector 17"/>
              <p:cNvCxnSpPr/>
              <p:nvPr/>
            </p:nvCxnSpPr>
            <p:spPr>
              <a:xfrm>
                <a:off x="612775" y="720392"/>
                <a:ext cx="288032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12775" y="792400"/>
                <a:ext cx="288032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" name="Picture 8" descr="http://upload.wikimedia.org/wikipedia/commons/thumb/5/53/Eastern_Spinebill444.jpg/220px-Eastern_Spinebill444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41" t="11147" r="21072" b="17134"/>
            <a:stretch/>
          </p:blipFill>
          <p:spPr bwMode="auto">
            <a:xfrm>
              <a:off x="1516852" y="629167"/>
              <a:ext cx="296249" cy="212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38578" b="45862"/>
            <a:stretch/>
          </p:blipFill>
          <p:spPr bwMode="auto">
            <a:xfrm>
              <a:off x="1506878" y="932392"/>
              <a:ext cx="359235" cy="25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4644744" y="4338231"/>
            <a:ext cx="648072" cy="864096"/>
            <a:chOff x="5364088" y="2672916"/>
            <a:chExt cx="648072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4" name="Snip Single Corner Rectangle 23"/>
            <p:cNvSpPr/>
            <p:nvPr/>
          </p:nvSpPr>
          <p:spPr>
            <a:xfrm>
              <a:off x="5364088" y="2672916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5436096" y="3104964"/>
              <a:ext cx="504056" cy="288032"/>
              <a:chOff x="1403648" y="2708920"/>
              <a:chExt cx="864096" cy="288032"/>
            </a:xfrm>
          </p:grpSpPr>
          <p:cxnSp>
            <p:nvCxnSpPr>
              <p:cNvPr id="32" name="Straight Connector 31"/>
              <p:cNvCxnSpPr/>
              <p:nvPr/>
            </p:nvCxnSpPr>
            <p:spPr>
              <a:xfrm>
                <a:off x="1403648" y="2708920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1403648" y="2780928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1403648" y="2852936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1403648" y="2924944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/>
              <p:cNvCxnSpPr/>
              <p:nvPr/>
            </p:nvCxnSpPr>
            <p:spPr>
              <a:xfrm>
                <a:off x="1403648" y="2996952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6" name="Right Triangle 25"/>
            <p:cNvSpPr/>
            <p:nvPr/>
          </p:nvSpPr>
          <p:spPr>
            <a:xfrm>
              <a:off x="5796136" y="2672916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5436096" y="2816932"/>
              <a:ext cx="288032" cy="216024"/>
              <a:chOff x="6156176" y="2780928"/>
              <a:chExt cx="207640" cy="216024"/>
            </a:xfrm>
          </p:grpSpPr>
          <p:cxnSp>
            <p:nvCxnSpPr>
              <p:cNvPr id="28" name="Straight Connector 27"/>
              <p:cNvCxnSpPr/>
              <p:nvPr/>
            </p:nvCxnSpPr>
            <p:spPr>
              <a:xfrm>
                <a:off x="6156176" y="2780928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6156176" y="2852936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6156176" y="2924944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6156176" y="2996952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7" name="TextBox 36"/>
          <p:cNvSpPr txBox="1"/>
          <p:nvPr/>
        </p:nvSpPr>
        <p:spPr>
          <a:xfrm>
            <a:off x="3502111" y="4078554"/>
            <a:ext cx="14938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600" smtClean="0">
                <a:solidFill>
                  <a:schemeClr val="accent3">
                    <a:lumMod val="50000"/>
                  </a:schemeClr>
                </a:solidFill>
              </a:rPr>
              <a:t>Website</a:t>
            </a:r>
            <a:endParaRPr lang="en-AU" sz="1600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5740350" y="3774639"/>
            <a:ext cx="1434146" cy="8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5729597" y="3088729"/>
            <a:ext cx="1493837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AU" sz="1200" smtClean="0"/>
              <a:t>Metadata Record summary</a:t>
            </a:r>
          </a:p>
          <a:p>
            <a:pPr algn="ctr">
              <a:defRPr/>
            </a:pPr>
            <a:r>
              <a:rPr lang="en-A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RSS feed</a:t>
            </a:r>
            <a:endParaRPr lang="en-A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0" name="Straight Arrow Connector 49"/>
          <p:cNvCxnSpPr>
            <a:endCxn id="8" idx="2"/>
          </p:cNvCxnSpPr>
          <p:nvPr/>
        </p:nvCxnSpPr>
        <p:spPr>
          <a:xfrm flipV="1">
            <a:off x="7892840" y="4131428"/>
            <a:ext cx="0" cy="75909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5909950" y="4205017"/>
            <a:ext cx="20081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200" smtClean="0"/>
              <a:t>Metadata </a:t>
            </a:r>
            <a:r>
              <a:rPr lang="en-AU" sz="1200" smtClean="0"/>
              <a:t>Records</a:t>
            </a:r>
          </a:p>
          <a:p>
            <a:pPr algn="ctr">
              <a:defRPr/>
            </a:pPr>
            <a:r>
              <a:rPr lang="en-A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XML services and DB access</a:t>
            </a:r>
            <a:endParaRPr lang="en-A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953004" y="3755941"/>
            <a:ext cx="8457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200" smtClean="0">
                <a:solidFill>
                  <a:schemeClr val="bg1"/>
                </a:solidFill>
              </a:rPr>
              <a:t>Convert to Drupal nodes</a:t>
            </a:r>
            <a:endParaRPr lang="en-AU" sz="1200" dirty="0">
              <a:solidFill>
                <a:schemeClr val="bg1"/>
              </a:solidFill>
            </a:endParaRPr>
          </a:p>
        </p:txBody>
      </p:sp>
      <p:sp>
        <p:nvSpPr>
          <p:cNvPr id="54" name="Freeform 53"/>
          <p:cNvSpPr/>
          <p:nvPr/>
        </p:nvSpPr>
        <p:spPr>
          <a:xfrm>
            <a:off x="4991319" y="3780874"/>
            <a:ext cx="739303" cy="485995"/>
          </a:xfrm>
          <a:custGeom>
            <a:avLst/>
            <a:gdLst>
              <a:gd name="connsiteX0" fmla="*/ 447472 w 447472"/>
              <a:gd name="connsiteY0" fmla="*/ 0 h 1031132"/>
              <a:gd name="connsiteX1" fmla="*/ 0 w 447472"/>
              <a:gd name="connsiteY1" fmla="*/ 0 h 1031132"/>
              <a:gd name="connsiteX2" fmla="*/ 0 w 447472"/>
              <a:gd name="connsiteY2" fmla="*/ 1031132 h 1031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7472" h="1031132">
                <a:moveTo>
                  <a:pt x="447472" y="0"/>
                </a:moveTo>
                <a:lnTo>
                  <a:pt x="0" y="0"/>
                </a:lnTo>
                <a:lnTo>
                  <a:pt x="0" y="1031132"/>
                </a:lnTo>
              </a:path>
            </a:pathLst>
          </a:custGeom>
          <a:noFill/>
          <a:ln w="25400"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58" name="Straight Arrow Connector 57"/>
          <p:cNvCxnSpPr/>
          <p:nvPr/>
        </p:nvCxnSpPr>
        <p:spPr>
          <a:xfrm flipV="1">
            <a:off x="4782165" y="3713479"/>
            <a:ext cx="0" cy="54829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flipV="1">
            <a:off x="3639080" y="3724530"/>
            <a:ext cx="415132" cy="644040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TextBox 64"/>
          <p:cNvSpPr txBox="1"/>
          <p:nvPr/>
        </p:nvSpPr>
        <p:spPr>
          <a:xfrm>
            <a:off x="4520507" y="5379698"/>
            <a:ext cx="1020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200" smtClean="0"/>
              <a:t>Metadata Record summary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2870238" y="5331631"/>
            <a:ext cx="102080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200" smtClean="0"/>
              <a:t>Articles, Projects, People, Photos, etc.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487090" y="2229265"/>
            <a:ext cx="16919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200" smtClean="0"/>
              <a:t>Metadata summary</a:t>
            </a:r>
          </a:p>
          <a:p>
            <a:pPr algn="ctr">
              <a:defRPr/>
            </a:pPr>
            <a:r>
              <a:rPr lang="en-AU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Only visible as link in search results</a:t>
            </a:r>
            <a:endParaRPr lang="en-A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75" name="Group 74"/>
          <p:cNvGrpSpPr/>
          <p:nvPr/>
        </p:nvGrpSpPr>
        <p:grpSpPr>
          <a:xfrm>
            <a:off x="7579323" y="1835868"/>
            <a:ext cx="648072" cy="864096"/>
            <a:chOff x="4926369" y="2828193"/>
            <a:chExt cx="648072" cy="864096"/>
          </a:xfrm>
        </p:grpSpPr>
        <p:cxnSp>
          <p:nvCxnSpPr>
            <p:cNvPr id="76" name="Straight Connector 75"/>
            <p:cNvCxnSpPr/>
            <p:nvPr/>
          </p:nvCxnSpPr>
          <p:spPr>
            <a:xfrm>
              <a:off x="4977990" y="3032851"/>
              <a:ext cx="288032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7" name="Picture 1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-1" r="47008" b="45862"/>
            <a:stretch/>
          </p:blipFill>
          <p:spPr bwMode="auto">
            <a:xfrm>
              <a:off x="5239643" y="3083832"/>
              <a:ext cx="269776" cy="2220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4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7953" b="-2"/>
            <a:stretch/>
          </p:blipFill>
          <p:spPr bwMode="auto">
            <a:xfrm>
              <a:off x="4952241" y="2854363"/>
              <a:ext cx="599608" cy="19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Rectangle 78"/>
            <p:cNvSpPr/>
            <p:nvPr/>
          </p:nvSpPr>
          <p:spPr>
            <a:xfrm>
              <a:off x="4926369" y="2828193"/>
              <a:ext cx="648072" cy="864096"/>
            </a:xfrm>
            <a:prstGeom prst="rect">
              <a:avLst/>
            </a:prstGeom>
            <a:noFill/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4985414" y="3104964"/>
              <a:ext cx="243397" cy="217263"/>
              <a:chOff x="4978079" y="3104964"/>
              <a:chExt cx="243397" cy="217263"/>
            </a:xfrm>
          </p:grpSpPr>
          <p:cxnSp>
            <p:nvCxnSpPr>
              <p:cNvPr id="91" name="Straight Connector 90"/>
              <p:cNvCxnSpPr/>
              <p:nvPr/>
            </p:nvCxnSpPr>
            <p:spPr>
              <a:xfrm>
                <a:off x="4978079" y="3104964"/>
                <a:ext cx="243397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/>
              <p:cNvCxnSpPr/>
              <p:nvPr/>
            </p:nvCxnSpPr>
            <p:spPr>
              <a:xfrm>
                <a:off x="4978079" y="3176972"/>
                <a:ext cx="243397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/>
              <p:cNvCxnSpPr/>
              <p:nvPr/>
            </p:nvCxnSpPr>
            <p:spPr>
              <a:xfrm>
                <a:off x="4978079" y="3248980"/>
                <a:ext cx="243397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/>
              <p:cNvCxnSpPr/>
              <p:nvPr/>
            </p:nvCxnSpPr>
            <p:spPr>
              <a:xfrm>
                <a:off x="4978079" y="3322227"/>
                <a:ext cx="243397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1" name="Group 80"/>
            <p:cNvGrpSpPr/>
            <p:nvPr/>
          </p:nvGrpSpPr>
          <p:grpSpPr>
            <a:xfrm>
              <a:off x="4985414" y="3400523"/>
              <a:ext cx="243397" cy="217263"/>
              <a:chOff x="4978079" y="3104964"/>
              <a:chExt cx="243397" cy="217263"/>
            </a:xfrm>
          </p:grpSpPr>
          <p:cxnSp>
            <p:nvCxnSpPr>
              <p:cNvPr id="87" name="Straight Connector 86"/>
              <p:cNvCxnSpPr/>
              <p:nvPr/>
            </p:nvCxnSpPr>
            <p:spPr>
              <a:xfrm>
                <a:off x="4978079" y="3104964"/>
                <a:ext cx="243397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>
                <a:off x="4978079" y="3176972"/>
                <a:ext cx="243397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/>
              <p:cNvCxnSpPr/>
              <p:nvPr/>
            </p:nvCxnSpPr>
            <p:spPr>
              <a:xfrm>
                <a:off x="4978079" y="3248980"/>
                <a:ext cx="243397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/>
              <p:cNvCxnSpPr/>
              <p:nvPr/>
            </p:nvCxnSpPr>
            <p:spPr>
              <a:xfrm>
                <a:off x="4978079" y="3322227"/>
                <a:ext cx="243397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2" name="Group 81"/>
            <p:cNvGrpSpPr/>
            <p:nvPr/>
          </p:nvGrpSpPr>
          <p:grpSpPr>
            <a:xfrm>
              <a:off x="5266022" y="3400523"/>
              <a:ext cx="243397" cy="217263"/>
              <a:chOff x="4978079" y="3104964"/>
              <a:chExt cx="243397" cy="217263"/>
            </a:xfrm>
          </p:grpSpPr>
          <p:cxnSp>
            <p:nvCxnSpPr>
              <p:cNvPr id="83" name="Straight Connector 82"/>
              <p:cNvCxnSpPr/>
              <p:nvPr/>
            </p:nvCxnSpPr>
            <p:spPr>
              <a:xfrm>
                <a:off x="4978079" y="3104964"/>
                <a:ext cx="243397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Straight Connector 83"/>
              <p:cNvCxnSpPr/>
              <p:nvPr/>
            </p:nvCxnSpPr>
            <p:spPr>
              <a:xfrm>
                <a:off x="4978079" y="3176972"/>
                <a:ext cx="243397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4978079" y="3248980"/>
                <a:ext cx="243397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4978079" y="3322227"/>
                <a:ext cx="243397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5" name="Group 94"/>
          <p:cNvGrpSpPr/>
          <p:nvPr/>
        </p:nvGrpSpPr>
        <p:grpSpPr>
          <a:xfrm>
            <a:off x="4484807" y="1835868"/>
            <a:ext cx="648072" cy="864096"/>
            <a:chOff x="5722526" y="2825554"/>
            <a:chExt cx="648072" cy="864096"/>
          </a:xfrm>
        </p:grpSpPr>
        <p:cxnSp>
          <p:nvCxnSpPr>
            <p:cNvPr id="96" name="Straight Connector 95"/>
            <p:cNvCxnSpPr/>
            <p:nvPr/>
          </p:nvCxnSpPr>
          <p:spPr>
            <a:xfrm>
              <a:off x="5774147" y="3030212"/>
              <a:ext cx="288032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7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7953" b="-2"/>
            <a:stretch/>
          </p:blipFill>
          <p:spPr bwMode="auto">
            <a:xfrm>
              <a:off x="5748398" y="2851724"/>
              <a:ext cx="599608" cy="19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8" name="Rectangle 97"/>
            <p:cNvSpPr/>
            <p:nvPr/>
          </p:nvSpPr>
          <p:spPr>
            <a:xfrm>
              <a:off x="5722526" y="2825554"/>
              <a:ext cx="648072" cy="864096"/>
            </a:xfrm>
            <a:prstGeom prst="rect">
              <a:avLst/>
            </a:prstGeom>
            <a:noFill/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99" name="Group 98"/>
            <p:cNvGrpSpPr/>
            <p:nvPr/>
          </p:nvGrpSpPr>
          <p:grpSpPr>
            <a:xfrm>
              <a:off x="5979154" y="3150249"/>
              <a:ext cx="308213" cy="72008"/>
              <a:chOff x="5979154" y="3114245"/>
              <a:chExt cx="308213" cy="72008"/>
            </a:xfrm>
          </p:grpSpPr>
          <p:cxnSp>
            <p:nvCxnSpPr>
              <p:cNvPr id="109" name="Straight Connector 108"/>
              <p:cNvCxnSpPr/>
              <p:nvPr/>
            </p:nvCxnSpPr>
            <p:spPr>
              <a:xfrm>
                <a:off x="5979154" y="3114245"/>
                <a:ext cx="308213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Connector 109"/>
              <p:cNvCxnSpPr/>
              <p:nvPr/>
            </p:nvCxnSpPr>
            <p:spPr>
              <a:xfrm>
                <a:off x="5979154" y="3186253"/>
                <a:ext cx="308213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0" name="Rectangle 99"/>
            <p:cNvSpPr/>
            <p:nvPr/>
          </p:nvSpPr>
          <p:spPr>
            <a:xfrm>
              <a:off x="5786733" y="3108814"/>
              <a:ext cx="149432" cy="15487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5786733" y="3298623"/>
              <a:ext cx="149432" cy="15487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786733" y="3487478"/>
              <a:ext cx="149432" cy="154877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03" name="Group 102"/>
            <p:cNvGrpSpPr/>
            <p:nvPr/>
          </p:nvGrpSpPr>
          <p:grpSpPr>
            <a:xfrm>
              <a:off x="5977447" y="3340147"/>
              <a:ext cx="308213" cy="72008"/>
              <a:chOff x="5979154" y="3114245"/>
              <a:chExt cx="308213" cy="72008"/>
            </a:xfrm>
          </p:grpSpPr>
          <p:cxnSp>
            <p:nvCxnSpPr>
              <p:cNvPr id="107" name="Straight Connector 106"/>
              <p:cNvCxnSpPr/>
              <p:nvPr/>
            </p:nvCxnSpPr>
            <p:spPr>
              <a:xfrm>
                <a:off x="5979154" y="3114245"/>
                <a:ext cx="308213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Straight Connector 107"/>
              <p:cNvCxnSpPr/>
              <p:nvPr/>
            </p:nvCxnSpPr>
            <p:spPr>
              <a:xfrm>
                <a:off x="5979154" y="3186253"/>
                <a:ext cx="308213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4" name="Group 103"/>
            <p:cNvGrpSpPr/>
            <p:nvPr/>
          </p:nvGrpSpPr>
          <p:grpSpPr>
            <a:xfrm>
              <a:off x="5975740" y="3530045"/>
              <a:ext cx="308213" cy="72008"/>
              <a:chOff x="5979154" y="3114245"/>
              <a:chExt cx="308213" cy="72008"/>
            </a:xfrm>
          </p:grpSpPr>
          <p:cxnSp>
            <p:nvCxnSpPr>
              <p:cNvPr id="105" name="Straight Connector 104"/>
              <p:cNvCxnSpPr/>
              <p:nvPr/>
            </p:nvCxnSpPr>
            <p:spPr>
              <a:xfrm>
                <a:off x="5979154" y="3114245"/>
                <a:ext cx="308213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/>
              <p:cNvCxnSpPr/>
              <p:nvPr/>
            </p:nvCxnSpPr>
            <p:spPr>
              <a:xfrm>
                <a:off x="5979154" y="3186253"/>
                <a:ext cx="308213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11" name="Straight Arrow Connector 110"/>
          <p:cNvCxnSpPr/>
          <p:nvPr/>
        </p:nvCxnSpPr>
        <p:spPr>
          <a:xfrm>
            <a:off x="5049406" y="2208203"/>
            <a:ext cx="2448272" cy="0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3" name="Group 112"/>
          <p:cNvGrpSpPr/>
          <p:nvPr/>
        </p:nvGrpSpPr>
        <p:grpSpPr>
          <a:xfrm>
            <a:off x="3142076" y="1835868"/>
            <a:ext cx="648072" cy="864096"/>
            <a:chOff x="2712360" y="2830095"/>
            <a:chExt cx="648072" cy="864096"/>
          </a:xfrm>
        </p:grpSpPr>
        <p:cxnSp>
          <p:nvCxnSpPr>
            <p:cNvPr id="114" name="Straight Connector 113"/>
            <p:cNvCxnSpPr/>
            <p:nvPr/>
          </p:nvCxnSpPr>
          <p:spPr>
            <a:xfrm>
              <a:off x="2773145" y="3334591"/>
              <a:ext cx="504056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5" name="Group 114"/>
            <p:cNvGrpSpPr/>
            <p:nvPr/>
          </p:nvGrpSpPr>
          <p:grpSpPr>
            <a:xfrm>
              <a:off x="3133185" y="3406599"/>
              <a:ext cx="144016" cy="216024"/>
              <a:chOff x="1027645" y="2638514"/>
              <a:chExt cx="504056" cy="216024"/>
            </a:xfrm>
          </p:grpSpPr>
          <p:cxnSp>
            <p:nvCxnSpPr>
              <p:cNvPr id="125" name="Straight Connector 124"/>
              <p:cNvCxnSpPr/>
              <p:nvPr/>
            </p:nvCxnSpPr>
            <p:spPr>
              <a:xfrm>
                <a:off x="1027645" y="2638514"/>
                <a:ext cx="50405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25"/>
              <p:cNvCxnSpPr/>
              <p:nvPr/>
            </p:nvCxnSpPr>
            <p:spPr>
              <a:xfrm>
                <a:off x="1027645" y="2710522"/>
                <a:ext cx="50405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Connector 126"/>
              <p:cNvCxnSpPr/>
              <p:nvPr/>
            </p:nvCxnSpPr>
            <p:spPr>
              <a:xfrm>
                <a:off x="1027645" y="2782530"/>
                <a:ext cx="50405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1027645" y="2854538"/>
                <a:ext cx="50405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16" name="Straight Connector 115"/>
            <p:cNvCxnSpPr/>
            <p:nvPr/>
          </p:nvCxnSpPr>
          <p:spPr>
            <a:xfrm>
              <a:off x="2763981" y="3034753"/>
              <a:ext cx="288032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7" name="Picture 8" descr="http://upload.wikimedia.org/wikipedia/commons/thumb/5/53/Eastern_Spinebill444.jpg/220px-Eastern_Spinebill444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41" t="11147" r="21072" b="17134"/>
            <a:stretch/>
          </p:blipFill>
          <p:spPr bwMode="auto">
            <a:xfrm>
              <a:off x="2773949" y="3080961"/>
              <a:ext cx="296249" cy="212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1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38578" b="45862"/>
            <a:stretch/>
          </p:blipFill>
          <p:spPr bwMode="auto">
            <a:xfrm>
              <a:off x="2763975" y="3384186"/>
              <a:ext cx="359235" cy="25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9" name="Picture 4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7953" b="-2"/>
            <a:stretch/>
          </p:blipFill>
          <p:spPr bwMode="auto">
            <a:xfrm>
              <a:off x="2738232" y="2856265"/>
              <a:ext cx="599608" cy="19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0" name="Rectangle 119"/>
            <p:cNvSpPr/>
            <p:nvPr/>
          </p:nvSpPr>
          <p:spPr>
            <a:xfrm>
              <a:off x="2712360" y="2830095"/>
              <a:ext cx="648072" cy="864096"/>
            </a:xfrm>
            <a:prstGeom prst="rect">
              <a:avLst/>
            </a:prstGeom>
            <a:noFill/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21" name="Group 120"/>
            <p:cNvGrpSpPr/>
            <p:nvPr/>
          </p:nvGrpSpPr>
          <p:grpSpPr>
            <a:xfrm>
              <a:off x="3133185" y="3118786"/>
              <a:ext cx="144016" cy="144016"/>
              <a:chOff x="3123217" y="3118786"/>
              <a:chExt cx="144016" cy="144016"/>
            </a:xfrm>
          </p:grpSpPr>
          <p:cxnSp>
            <p:nvCxnSpPr>
              <p:cNvPr id="122" name="Straight Connector 121"/>
              <p:cNvCxnSpPr/>
              <p:nvPr/>
            </p:nvCxnSpPr>
            <p:spPr>
              <a:xfrm>
                <a:off x="3123217" y="3118786"/>
                <a:ext cx="14401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/>
              <p:cNvCxnSpPr/>
              <p:nvPr/>
            </p:nvCxnSpPr>
            <p:spPr>
              <a:xfrm>
                <a:off x="3123217" y="3190794"/>
                <a:ext cx="14401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Connector 123"/>
              <p:cNvCxnSpPr/>
              <p:nvPr/>
            </p:nvCxnSpPr>
            <p:spPr>
              <a:xfrm>
                <a:off x="3123217" y="3262802"/>
                <a:ext cx="14401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9" name="Straight Arrow Connector 128"/>
          <p:cNvCxnSpPr>
            <a:stCxn id="101" idx="1"/>
          </p:cNvCxnSpPr>
          <p:nvPr/>
        </p:nvCxnSpPr>
        <p:spPr>
          <a:xfrm flipH="1" flipV="1">
            <a:off x="3788448" y="2383067"/>
            <a:ext cx="760566" cy="3309"/>
          </a:xfrm>
          <a:prstGeom prst="straightConnector1">
            <a:avLst/>
          </a:prstGeom>
          <a:ln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3" name="TextBox 132"/>
          <p:cNvSpPr txBox="1"/>
          <p:nvPr/>
        </p:nvSpPr>
        <p:spPr>
          <a:xfrm>
            <a:off x="4271008" y="1516576"/>
            <a:ext cx="10919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200" smtClean="0"/>
              <a:t>Search Page</a:t>
            </a:r>
            <a:endParaRPr lang="en-A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2959501" y="1507612"/>
            <a:ext cx="10919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200" smtClean="0"/>
              <a:t>Article Page</a:t>
            </a:r>
            <a:endParaRPr lang="en-A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7280476" y="1526494"/>
            <a:ext cx="12622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200" smtClean="0"/>
              <a:t>Metadata Page</a:t>
            </a:r>
            <a:endParaRPr lang="en-A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8" name="TextBox 137"/>
          <p:cNvSpPr txBox="1"/>
          <p:nvPr/>
        </p:nvSpPr>
        <p:spPr>
          <a:xfrm>
            <a:off x="2336871" y="2710383"/>
            <a:ext cx="10919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200" smtClean="0"/>
              <a:t>Public View</a:t>
            </a:r>
            <a:endParaRPr lang="en-A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9" name="TextBox 138"/>
          <p:cNvSpPr txBox="1"/>
          <p:nvPr/>
        </p:nvSpPr>
        <p:spPr>
          <a:xfrm>
            <a:off x="2356695" y="3012351"/>
            <a:ext cx="11803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AU" sz="1200" smtClean="0"/>
              <a:t>Backend View</a:t>
            </a:r>
            <a:endParaRPr lang="en-AU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141" name="Straight Connector 140"/>
          <p:cNvCxnSpPr/>
          <p:nvPr/>
        </p:nvCxnSpPr>
        <p:spPr>
          <a:xfrm>
            <a:off x="2500562" y="3005935"/>
            <a:ext cx="629174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>
            <a:stCxn id="9" idx="3"/>
            <a:endCxn id="120" idx="2"/>
          </p:cNvCxnSpPr>
          <p:nvPr/>
        </p:nvCxnSpPr>
        <p:spPr>
          <a:xfrm flipV="1">
            <a:off x="3448476" y="2699964"/>
            <a:ext cx="17636" cy="1636098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Arrow Connector 145"/>
          <p:cNvCxnSpPr>
            <a:stCxn id="8" idx="0"/>
          </p:cNvCxnSpPr>
          <p:nvPr/>
        </p:nvCxnSpPr>
        <p:spPr>
          <a:xfrm flipH="1" flipV="1">
            <a:off x="7888350" y="2701135"/>
            <a:ext cx="4490" cy="641306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Straight Arrow Connector 148"/>
          <p:cNvCxnSpPr/>
          <p:nvPr/>
        </p:nvCxnSpPr>
        <p:spPr>
          <a:xfrm flipH="1" flipV="1">
            <a:off x="4813456" y="2701135"/>
            <a:ext cx="4490" cy="641306"/>
          </a:xfrm>
          <a:prstGeom prst="straightConnector1">
            <a:avLst/>
          </a:prstGeom>
          <a:ln>
            <a:solidFill>
              <a:schemeClr val="accent3">
                <a:lumMod val="50000"/>
              </a:schemeClr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55551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mtClean="0"/>
              <a:t>The eAtlas </a:t>
            </a:r>
            <a:r>
              <a:rPr lang="en-AU" smtClean="0"/>
              <a:t>Development Team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67734"/>
            <a:ext cx="6803571" cy="3966059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b="1" smtClean="0"/>
              <a:t>Gael Lafond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Worked </a:t>
            </a:r>
            <a:r>
              <a:rPr lang="en-AU" dirty="0" smtClean="0"/>
              <a:t>on </a:t>
            </a:r>
            <a:r>
              <a:rPr lang="en-AU" smtClean="0"/>
              <a:t>the eAtlas since 2010. </a:t>
            </a:r>
            <a:endParaRPr lang="en-AU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System programer, server administration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Applications:</a:t>
            </a:r>
            <a:endParaRPr lang="en-AU" dirty="0" smtClean="0"/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smtClean="0"/>
              <a:t>Drupal CMS (website)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smtClean="0"/>
              <a:t>AtlasMapper (eAtlas mapping client)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smtClean="0"/>
              <a:t>Image Metadata Editor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/>
              <a:t>Baccalaureate in computer science (University of Montreal, Canada)</a:t>
            </a:r>
            <a:endParaRPr lang="en-AU" dirty="0" smtClean="0"/>
          </a:p>
        </p:txBody>
      </p:sp>
      <p:pic>
        <p:nvPicPr>
          <p:cNvPr id="2050" name="Picture 2" descr="http://data.aims.gov.au/staffcv/rest/public/image/partyId/9000039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9171" y="1787548"/>
            <a:ext cx="1159869" cy="154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90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mtClean="0"/>
              <a:t>Pydio – Getting files on the server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5749" y="1390115"/>
            <a:ext cx="3251851" cy="468206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Pydio – Web based file sharing 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Use it to make it easy for editors to upload to server.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Workspaces for: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Files for download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GIS data for GeoServer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2327" y="1647929"/>
            <a:ext cx="5381534" cy="3812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876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mtClean="0"/>
              <a:t>Pydio – Files for download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5749" y="1390115"/>
            <a:ext cx="3251851" cy="4682066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Includes all content linked from metadata including: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PDFs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Zipped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Use built in sharing to make files publicly accessible.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Allocate Link Handles matching file name to allow creating of maintainable URLs.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357" y="1336430"/>
            <a:ext cx="4694386" cy="4867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90037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mtClean="0"/>
              <a:t>Pydio – Accessing GeoServer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05749" y="1390115"/>
            <a:ext cx="3251851" cy="468206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Directly access GeoServer configuration directory.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Can upload to data, styles and workspaces (GeoServer), other directories are read-only.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784" y="2019719"/>
            <a:ext cx="5019157" cy="3476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3055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Bulk loader tool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Used for uploading lots of layers (10’s to 100’s) to GeoServer.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Configure details of the layers in spreadsheet. Allows formulas and easy copy and paste.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Automatically </a:t>
            </a:r>
            <a:r>
              <a:rPr lang="en-AU" dirty="0" smtClean="0"/>
              <a:t>detect </a:t>
            </a:r>
            <a:r>
              <a:rPr lang="en-AU" smtClean="0"/>
              <a:t>GIS files (Shapefiles, GeoTiff)</a:t>
            </a:r>
            <a:endParaRPr lang="en-A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Upload </a:t>
            </a:r>
            <a:r>
              <a:rPr lang="en-AU" dirty="0" smtClean="0"/>
              <a:t>to GeoServer using REST API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Written </a:t>
            </a:r>
            <a:r>
              <a:rPr lang="en-AU" dirty="0" smtClean="0"/>
              <a:t>in R-script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New version being developed in Java with a GUI.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Available </a:t>
            </a:r>
            <a:r>
              <a:rPr lang="en-AU" dirty="0" smtClean="0"/>
              <a:t>as part of </a:t>
            </a:r>
            <a:r>
              <a:rPr lang="en-AU" smtClean="0"/>
              <a:t>the eAtlas </a:t>
            </a:r>
            <a:r>
              <a:rPr lang="en-AU" dirty="0" smtClean="0"/>
              <a:t>data tools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6017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Photo management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99535" y="1456267"/>
            <a:ext cx="4567766" cy="468206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Record detailed metadata for photos.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Attribution, licensing, description, useage in site.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Each photos has its own page.</a:t>
            </a:r>
            <a:endParaRPr lang="en-A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609" y="1238250"/>
            <a:ext cx="4133391" cy="4972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39" y="3505200"/>
            <a:ext cx="3186636" cy="2919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V="1">
            <a:off x="4286250" y="3390900"/>
            <a:ext cx="1809750" cy="685800"/>
          </a:xfrm>
          <a:prstGeom prst="straightConnector1">
            <a:avLst/>
          </a:prstGeom>
          <a:ln w="47625">
            <a:solidFill>
              <a:schemeClr val="tx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0575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Image Metadata editor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5900"/>
            <a:ext cx="4069830" cy="2546457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Java application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View and edit metadata, saved in image EXIF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Bulk edit with CSV export and import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Website automatically extracts metadata and links to profiles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Available as part of </a:t>
            </a:r>
            <a:r>
              <a:rPr lang="en-AU"/>
              <a:t>the </a:t>
            </a:r>
            <a:r>
              <a:rPr lang="en-AU" smtClean="0"/>
              <a:t>eAtlas </a:t>
            </a:r>
            <a:r>
              <a:rPr lang="en-AU"/>
              <a:t>data </a:t>
            </a:r>
            <a:r>
              <a:rPr lang="en-AU" smtClean="0"/>
              <a:t>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Download and documentation:</a:t>
            </a:r>
          </a:p>
          <a:p>
            <a:r>
              <a:rPr lang="en-AU">
                <a:hlinkClick r:id="rId2"/>
              </a:rPr>
              <a:t>http://</a:t>
            </a:r>
            <a:r>
              <a:rPr lang="en-AU" smtClean="0">
                <a:hlinkClick r:id="rId2"/>
              </a:rPr>
              <a:t>eatlas.org.au/tools/image-metadata-editor</a:t>
            </a:r>
            <a:r>
              <a:rPr lang="en-AU" smtClean="0"/>
              <a:t> </a:t>
            </a:r>
            <a:endParaRPr lang="en-AU" dirty="0"/>
          </a:p>
        </p:txBody>
      </p:sp>
      <p:pic>
        <p:nvPicPr>
          <p:cNvPr id="8196" name="Picture 4" descr="C:\Users\elawrey\AppData\Local\Temp\SNAGHTML73a49a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862" y="4236104"/>
            <a:ext cx="5921115" cy="26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elawrey\AppData\Local\Temp\SNAGHTML73c77e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713" y="449341"/>
            <a:ext cx="4476750" cy="584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5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8"/>
          <p:cNvSpPr>
            <a:spLocks noGrp="1"/>
          </p:cNvSpPr>
          <p:nvPr>
            <p:ph type="title"/>
          </p:nvPr>
        </p:nvSpPr>
        <p:spPr>
          <a:xfrm>
            <a:off x="1271116" y="435533"/>
            <a:ext cx="4707653" cy="589399"/>
          </a:xfrm>
        </p:spPr>
        <p:txBody>
          <a:bodyPr/>
          <a:lstStyle/>
          <a:p>
            <a:pPr algn="l" eaLnBrk="1" hangingPunct="1"/>
            <a:r>
              <a:rPr lang="en-US" altLang="en-US" smtClean="0"/>
              <a:t>eAtlas </a:t>
            </a:r>
            <a:r>
              <a:rPr lang="en-US" altLang="en-US" dirty="0" smtClean="0"/>
              <a:t>Enduring Repository</a:t>
            </a:r>
          </a:p>
        </p:txBody>
      </p:sp>
      <p:sp>
        <p:nvSpPr>
          <p:cNvPr id="11267" name="Rectangle 11"/>
          <p:cNvSpPr>
            <a:spLocks noGrp="1"/>
          </p:cNvSpPr>
          <p:nvPr>
            <p:ph idx="1"/>
          </p:nvPr>
        </p:nvSpPr>
        <p:spPr>
          <a:xfrm>
            <a:off x="457200" y="1600200"/>
            <a:ext cx="3683000" cy="4525963"/>
          </a:xfrm>
        </p:spPr>
        <p:txBody>
          <a:bodyPr>
            <a:normAutofit fontScale="92500"/>
          </a:bodyPr>
          <a:lstStyle/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Houses research products and raw data (GIS files, spread sheets, documents, databases, images, etc.)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/>
              <a:t>Intended to ensure data is useable in 20</a:t>
            </a:r>
            <a:r>
              <a:rPr lang="en-US"/>
              <a:t>+ </a:t>
            </a:r>
            <a:r>
              <a:rPr lang="en-US" smtClean="0"/>
              <a:t>years without eAtlas servers</a:t>
            </a:r>
            <a:endParaRPr lang="en-US" dirty="0"/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Multi-site backup and disaster recovery system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Simple file repository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Convention </a:t>
            </a:r>
            <a:r>
              <a:rPr lang="en-US" smtClean="0"/>
              <a:t>based </a:t>
            </a:r>
            <a:r>
              <a:rPr lang="en-US" smtClean="0"/>
              <a:t>curation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  <a:defRPr/>
            </a:pPr>
            <a:r>
              <a:rPr lang="en-US" smtClean="0"/>
              <a:t>Not web accessible</a:t>
            </a:r>
            <a:endParaRPr lang="en-US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763" y="1577590"/>
            <a:ext cx="4883089" cy="41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874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Enduring Data Repository</a:t>
            </a:r>
            <a:endParaRPr lang="en-AU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109134" y="1269534"/>
            <a:ext cx="7035799" cy="4910201"/>
          </a:xfrm>
        </p:spPr>
        <p:txBody>
          <a:bodyPr>
            <a:normAutofit fontScale="70000" lnSpcReduction="2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Top level organised by major data providers: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Partner organisations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smtClean="0"/>
              <a:t>Content organised by datasets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Research programs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smtClean="0"/>
              <a:t>Content organised by project folders, then submissions (approximately datasets)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Dataset folders have subfolders to organise workflow: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b="1" smtClean="0"/>
              <a:t>Original</a:t>
            </a:r>
            <a:r>
              <a:rPr lang="en-AU" smtClean="0"/>
              <a:t> – original files and emails from data provider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b="1" smtClean="0"/>
              <a:t>Derived</a:t>
            </a:r>
            <a:r>
              <a:rPr lang="en-AU" smtClean="0"/>
              <a:t> – any alterations to the original files such as format conversions, text corrections, processing.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b="1" smtClean="0"/>
              <a:t>Public</a:t>
            </a:r>
            <a:r>
              <a:rPr lang="en-AU" smtClean="0"/>
              <a:t> – Files that are hosted publicly on eAtlas: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b="1" smtClean="0"/>
              <a:t>GeoServer</a:t>
            </a:r>
            <a:r>
              <a:rPr lang="en-AU" smtClean="0"/>
              <a:t> – GIS files for the mapping server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AU" b="1" smtClean="0"/>
              <a:t>Download</a:t>
            </a:r>
            <a:r>
              <a:rPr lang="en-AU" smtClean="0"/>
              <a:t> – Files for downloading via the metadata record.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Dataset folders use a naming convention: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{Region}_{Program and project code}_{Insitution}_{Description}_{Years}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TS_NERP-TE-2-1_JCU_Turtle-dugong-rel-density_1987-2013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mtClean="0"/>
              <a:t>AU_NNTT_Native-title-determination_2015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mtClean="0"/>
              <a:t>Dataset names are used for naming of download zips and WMS layers</a:t>
            </a:r>
            <a:endParaRPr lang="en-AU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AU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AU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AU" smtClean="0"/>
          </a:p>
        </p:txBody>
      </p:sp>
    </p:spTree>
    <p:extLst>
      <p:ext uri="{BB962C8B-B14F-4D97-AF65-F5344CB8AC3E}">
        <p14:creationId xmlns:p14="http://schemas.microsoft.com/office/powerpoint/2010/main" val="10677596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Importance of data and data management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Working with Researchers </a:t>
            </a:r>
          </a:p>
        </p:txBody>
      </p:sp>
    </p:spTree>
    <p:extLst>
      <p:ext uri="{BB962C8B-B14F-4D97-AF65-F5344CB8AC3E}">
        <p14:creationId xmlns:p14="http://schemas.microsoft.com/office/powerpoint/2010/main" val="29035043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0718" y="5892296"/>
            <a:ext cx="34591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smtClean="0">
                <a:solidFill>
                  <a:schemeClr val="bg1">
                    <a:lumMod val="65000"/>
                  </a:schemeClr>
                </a:solidFill>
              </a:rPr>
              <a:t>© Hanson K., </a:t>
            </a:r>
            <a:r>
              <a:rPr lang="en-AU" sz="1200" dirty="0" err="1" smtClean="0">
                <a:solidFill>
                  <a:schemeClr val="bg1">
                    <a:lumMod val="65000"/>
                  </a:schemeClr>
                </a:solidFill>
              </a:rPr>
              <a:t>Surkis</a:t>
            </a:r>
            <a:r>
              <a:rPr lang="en-AU" sz="1200" dirty="0" smtClean="0">
                <a:solidFill>
                  <a:schemeClr val="bg1">
                    <a:lumMod val="65000"/>
                  </a:schemeClr>
                </a:solidFill>
              </a:rPr>
              <a:t> A., </a:t>
            </a:r>
            <a:r>
              <a:rPr lang="en-AU" sz="1200" dirty="0" err="1" smtClean="0">
                <a:solidFill>
                  <a:schemeClr val="bg1">
                    <a:lumMod val="65000"/>
                  </a:schemeClr>
                </a:solidFill>
              </a:rPr>
              <a:t>Yacobucci</a:t>
            </a:r>
            <a:r>
              <a:rPr lang="en-AU" sz="1200" dirty="0" smtClean="0">
                <a:solidFill>
                  <a:schemeClr val="bg1">
                    <a:lumMod val="65000"/>
                  </a:schemeClr>
                </a:solidFill>
              </a:rPr>
              <a:t> K. </a:t>
            </a:r>
          </a:p>
          <a:p>
            <a:r>
              <a:rPr lang="en-AU" sz="1200" dirty="0" smtClean="0">
                <a:solidFill>
                  <a:schemeClr val="bg1">
                    <a:lumMod val="65000"/>
                  </a:schemeClr>
                </a:solidFill>
                <a:hlinkClick r:id="rId2"/>
              </a:rPr>
              <a:t>https</a:t>
            </a:r>
            <a:r>
              <a:rPr lang="en-AU" sz="1200" dirty="0">
                <a:solidFill>
                  <a:schemeClr val="bg1">
                    <a:lumMod val="65000"/>
                  </a:schemeClr>
                </a:solidFill>
                <a:hlinkClick r:id="rId2"/>
              </a:rPr>
              <a:t>://www.youtube.com/watch?v=N2zK3sAtr-4</a:t>
            </a:r>
            <a:endParaRPr lang="en-AU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863" y="2332395"/>
            <a:ext cx="5369379" cy="363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iconsdb.com/icons/download/dark-gray/video-play-3-512.png">
            <a:hlinkClick r:id="rId2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4281" y="3138063"/>
            <a:ext cx="1733005" cy="1733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mtClean="0"/>
              <a:t>Remember data </a:t>
            </a:r>
            <a:r>
              <a:rPr lang="en-AU" dirty="0" smtClean="0"/>
              <a:t>sharing isn’t easy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437460"/>
            <a:ext cx="7881257" cy="1138267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Research community culture is slow to embrace open data sharing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4646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Agenda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What is </a:t>
            </a:r>
            <a:r>
              <a:rPr lang="en-AU" smtClean="0"/>
              <a:t>the eAtlas?</a:t>
            </a:r>
            <a:endParaRPr lang="en-AU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Demonstration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Design and architecture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 smtClean="0"/>
              <a:t>Importance of data and data management</a:t>
            </a:r>
          </a:p>
        </p:txBody>
      </p:sp>
    </p:spTree>
    <p:extLst>
      <p:ext uri="{BB962C8B-B14F-4D97-AF65-F5344CB8AC3E}">
        <p14:creationId xmlns:p14="http://schemas.microsoft.com/office/powerpoint/2010/main" val="241210857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Barriers to sharing of data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Sharing of data is typically a low priority and an after thought.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Barriers to sharing research data: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/>
              <a:t>competitive research environment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careers </a:t>
            </a:r>
            <a:r>
              <a:rPr lang="en-AU" dirty="0"/>
              <a:t>based on a </a:t>
            </a:r>
            <a:r>
              <a:rPr lang="en-AU" dirty="0" smtClean="0"/>
              <a:t>dataset</a:t>
            </a:r>
            <a:endParaRPr lang="en-AU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/>
              <a:t>pressure to publish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poor </a:t>
            </a:r>
            <a:r>
              <a:rPr lang="en-AU" dirty="0"/>
              <a:t>data documentation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/>
              <a:t>lack of licensing awareness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/>
              <a:t>fear of misuse of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Limited data sharing slows our ability to capture research and make it useful for management</a:t>
            </a:r>
            <a:r>
              <a:rPr lang="en-AU" dirty="0" smtClean="0"/>
              <a:t>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5303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1476374" y="5591175"/>
            <a:ext cx="748474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A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The content of this presentation is made available under a </a:t>
            </a:r>
            <a:r>
              <a:rPr lang="en-AU" sz="1100" dirty="0">
                <a:hlinkClick r:id="rId3"/>
              </a:rPr>
              <a:t>Creative Commons Attribution 3.0 Australia</a:t>
            </a:r>
            <a:r>
              <a:rPr lang="en-AU" sz="1100" dirty="0"/>
              <a:t> </a:t>
            </a:r>
            <a:r>
              <a:rPr lang="en-A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license, except for the AIMS, CSIRO NERP logos and the NERP branding. These trademarks are used with permission from their respective owners.</a:t>
            </a:r>
          </a:p>
          <a:p>
            <a:pPr>
              <a:defRPr/>
            </a:pPr>
            <a:r>
              <a:rPr lang="en-A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© Eric Lawrey</a:t>
            </a:r>
            <a:r>
              <a:rPr lang="en-AU" sz="110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AU" sz="11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eAtlas, </a:t>
            </a:r>
            <a:r>
              <a:rPr lang="en-AU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AIMS, NERP TE, </a:t>
            </a:r>
            <a:r>
              <a:rPr lang="en-AU" sz="11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2014, </a:t>
            </a:r>
            <a:r>
              <a:rPr lang="en-AU" sz="1100" u="sng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http</a:t>
            </a:r>
            <a:r>
              <a:rPr lang="en-AU" sz="1100" u="sng" smtClean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://</a:t>
            </a:r>
            <a:r>
              <a:rPr lang="en-AU" sz="1100" u="sng" smtClean="0">
                <a:solidFill>
                  <a:schemeClr val="tx1">
                    <a:lumMod val="50000"/>
                    <a:lumOff val="50000"/>
                  </a:schemeClr>
                </a:solidFill>
                <a:hlinkClick r:id="rId4"/>
              </a:rPr>
              <a:t>eatlas.org.au/presentations/2015-05-eAtlas-technical-overview</a:t>
            </a:r>
            <a:endParaRPr lang="en-AU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3560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5699125"/>
            <a:ext cx="1228725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C:\Users\elawrey\Documents\2015\graphics\e-Atlas-logo-v2\logo\exports_v2\eAtlas-logo-vert-MED-transparent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725" y="1133454"/>
            <a:ext cx="1171719" cy="113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elawrey\Documents\2015\graphics\e-Atlas-logo-v2\logo\exports_v2\Torres-Strait-eAtlas_VSML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694" y="1592731"/>
            <a:ext cx="1543050" cy="57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elawrey\Documents\2015\NWAtlas\north-west-atlas-graphics\logo\exports\North-West-Atlas-logo-Colour-pale-bg-MED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705" y="1472789"/>
            <a:ext cx="1492250" cy="814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92168" y="3020227"/>
            <a:ext cx="7772400" cy="1362075"/>
          </a:xfrm>
        </p:spPr>
        <p:txBody>
          <a:bodyPr/>
          <a:lstStyle/>
          <a:p>
            <a:pPr algn="ctr"/>
            <a:r>
              <a:rPr lang="en-AU" smtClean="0"/>
              <a:t>Thank You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713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What is </a:t>
            </a:r>
            <a:r>
              <a:rPr lang="en-AU" smtClean="0"/>
              <a:t>the eAtlas?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3210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is </a:t>
            </a:r>
            <a:r>
              <a:rPr lang="en-AU"/>
              <a:t>the </a:t>
            </a:r>
            <a:r>
              <a:rPr lang="en-AU" smtClean="0"/>
              <a:t>eAtlas?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09910"/>
            <a:ext cx="8229600" cy="1954694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Website and mapping system for making environmental research available online.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Intended to improve access and use of </a:t>
            </a:r>
            <a:r>
              <a:rPr lang="en-AU" dirty="0" smtClean="0"/>
              <a:t>science.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dirty="0" smtClean="0"/>
              <a:t>Researchers, Managers, Public</a:t>
            </a:r>
            <a:endParaRPr lang="en-A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Maps, data, meta-data, visualization tools</a:t>
            </a:r>
            <a:r>
              <a:rPr lang="en-US"/>
              <a:t>, </a:t>
            </a:r>
            <a:r>
              <a:rPr lang="en-US" smtClean="0"/>
              <a:t>articles, projects, people.</a:t>
            </a:r>
            <a:r>
              <a:rPr lang="en-AU" smtClean="0"/>
              <a:t> </a:t>
            </a:r>
            <a:endParaRPr lang="en-AU" dirty="0" smtClean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637" y="3983151"/>
            <a:ext cx="4114800" cy="2641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36" y="3995225"/>
            <a:ext cx="3848656" cy="2645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4360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smtClean="0"/>
              <a:t>Improving access to research data</a:t>
            </a:r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759638" y="2520211"/>
            <a:ext cx="815926" cy="81592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extBox 6"/>
          <p:cNvSpPr txBox="1"/>
          <p:nvPr/>
        </p:nvSpPr>
        <p:spPr>
          <a:xfrm>
            <a:off x="703369" y="1533377"/>
            <a:ext cx="1308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mtClean="0"/>
              <a:t>Data </a:t>
            </a:r>
          </a:p>
          <a:p>
            <a:r>
              <a:rPr lang="en-AU" smtClean="0"/>
              <a:t>collection</a:t>
            </a:r>
            <a:endParaRPr lang="en-AU"/>
          </a:p>
        </p:txBody>
      </p:sp>
      <p:sp>
        <p:nvSpPr>
          <p:cNvPr id="9" name="TextBox 8"/>
          <p:cNvSpPr txBox="1"/>
          <p:nvPr/>
        </p:nvSpPr>
        <p:spPr>
          <a:xfrm>
            <a:off x="5432479" y="1533377"/>
            <a:ext cx="1308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mtClean="0"/>
              <a:t>Prepared dataset</a:t>
            </a:r>
            <a:endParaRPr lang="en-AU"/>
          </a:p>
        </p:txBody>
      </p:sp>
      <p:grpSp>
        <p:nvGrpSpPr>
          <p:cNvPr id="34" name="Group 33"/>
          <p:cNvGrpSpPr/>
          <p:nvPr/>
        </p:nvGrpSpPr>
        <p:grpSpPr>
          <a:xfrm>
            <a:off x="5552197" y="2352434"/>
            <a:ext cx="648072" cy="864096"/>
            <a:chOff x="2555776" y="3861048"/>
            <a:chExt cx="648072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5" name="Snip Single Corner Rectangle 34"/>
            <p:cNvSpPr/>
            <p:nvPr/>
          </p:nvSpPr>
          <p:spPr>
            <a:xfrm>
              <a:off x="2555776" y="3861048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6" name="Right Triangle 35"/>
            <p:cNvSpPr/>
            <p:nvPr/>
          </p:nvSpPr>
          <p:spPr>
            <a:xfrm>
              <a:off x="2987824" y="3861048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627784" y="4221088"/>
              <a:ext cx="504056" cy="43204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627784" y="4149080"/>
              <a:ext cx="504056" cy="7200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2968776" y="4221088"/>
              <a:ext cx="0" cy="432048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2797991" y="4221088"/>
              <a:ext cx="0" cy="432048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stCxn id="37" idx="1"/>
              <a:endCxn id="37" idx="3"/>
            </p:cNvCxnSpPr>
            <p:nvPr/>
          </p:nvCxnSpPr>
          <p:spPr>
            <a:xfrm>
              <a:off x="2627784" y="4437112"/>
              <a:ext cx="504056" cy="0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2627784" y="4324049"/>
              <a:ext cx="504056" cy="0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2627784" y="4546707"/>
              <a:ext cx="504056" cy="0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7209697" y="1533377"/>
            <a:ext cx="13082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mtClean="0"/>
              <a:t>Technical Reports, Papers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7368768" y="2496126"/>
            <a:ext cx="648072" cy="864096"/>
            <a:chOff x="5364088" y="2672916"/>
            <a:chExt cx="648072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Snip Single Corner Rectangle 44"/>
            <p:cNvSpPr/>
            <p:nvPr/>
          </p:nvSpPr>
          <p:spPr>
            <a:xfrm>
              <a:off x="5364088" y="2672916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46" name="Group 45"/>
            <p:cNvGrpSpPr/>
            <p:nvPr/>
          </p:nvGrpSpPr>
          <p:grpSpPr>
            <a:xfrm>
              <a:off x="5436096" y="3104964"/>
              <a:ext cx="504056" cy="288032"/>
              <a:chOff x="1403648" y="2708920"/>
              <a:chExt cx="864096" cy="288032"/>
            </a:xfrm>
          </p:grpSpPr>
          <p:cxnSp>
            <p:nvCxnSpPr>
              <p:cNvPr id="53" name="Straight Connector 52"/>
              <p:cNvCxnSpPr/>
              <p:nvPr/>
            </p:nvCxnSpPr>
            <p:spPr>
              <a:xfrm>
                <a:off x="1403648" y="2708920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3"/>
              <p:cNvCxnSpPr/>
              <p:nvPr/>
            </p:nvCxnSpPr>
            <p:spPr>
              <a:xfrm>
                <a:off x="1403648" y="2780928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403648" y="2852936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>
                <a:off x="1403648" y="2924944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/>
              <p:cNvCxnSpPr/>
              <p:nvPr/>
            </p:nvCxnSpPr>
            <p:spPr>
              <a:xfrm>
                <a:off x="1403648" y="2996952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Right Triangle 46"/>
            <p:cNvSpPr/>
            <p:nvPr/>
          </p:nvSpPr>
          <p:spPr>
            <a:xfrm>
              <a:off x="5796136" y="2672916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48" name="Group 47"/>
            <p:cNvGrpSpPr/>
            <p:nvPr/>
          </p:nvGrpSpPr>
          <p:grpSpPr>
            <a:xfrm>
              <a:off x="5436096" y="2816932"/>
              <a:ext cx="288032" cy="216024"/>
              <a:chOff x="6156176" y="2780928"/>
              <a:chExt cx="207640" cy="216024"/>
            </a:xfrm>
          </p:grpSpPr>
          <p:cxnSp>
            <p:nvCxnSpPr>
              <p:cNvPr id="49" name="Straight Connector 48"/>
              <p:cNvCxnSpPr/>
              <p:nvPr/>
            </p:nvCxnSpPr>
            <p:spPr>
              <a:xfrm>
                <a:off x="6156176" y="2780928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9"/>
              <p:cNvCxnSpPr/>
              <p:nvPr/>
            </p:nvCxnSpPr>
            <p:spPr>
              <a:xfrm>
                <a:off x="6156176" y="2852936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/>
              <p:nvPr/>
            </p:nvCxnSpPr>
            <p:spPr>
              <a:xfrm>
                <a:off x="6156176" y="2924944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/>
              <p:nvPr/>
            </p:nvCxnSpPr>
            <p:spPr>
              <a:xfrm>
                <a:off x="6156176" y="2996952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4" name="TextBox 13"/>
          <p:cNvSpPr txBox="1"/>
          <p:nvPr/>
        </p:nvSpPr>
        <p:spPr>
          <a:xfrm>
            <a:off x="7094817" y="4182798"/>
            <a:ext cx="1871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mtClean="0"/>
              <a:t>Articles, project information, photos</a:t>
            </a:r>
            <a:endParaRPr lang="en-AU"/>
          </a:p>
        </p:txBody>
      </p:sp>
      <p:grpSp>
        <p:nvGrpSpPr>
          <p:cNvPr id="72" name="Group 71"/>
          <p:cNvGrpSpPr/>
          <p:nvPr/>
        </p:nvGrpSpPr>
        <p:grpSpPr>
          <a:xfrm>
            <a:off x="7354709" y="5175134"/>
            <a:ext cx="648072" cy="864096"/>
            <a:chOff x="2712360" y="2830095"/>
            <a:chExt cx="648072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73" name="Straight Connector 72"/>
            <p:cNvCxnSpPr/>
            <p:nvPr/>
          </p:nvCxnSpPr>
          <p:spPr>
            <a:xfrm>
              <a:off x="2773145" y="3334591"/>
              <a:ext cx="504056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4" name="Group 73"/>
            <p:cNvGrpSpPr/>
            <p:nvPr/>
          </p:nvGrpSpPr>
          <p:grpSpPr>
            <a:xfrm>
              <a:off x="3133185" y="3406599"/>
              <a:ext cx="144016" cy="216024"/>
              <a:chOff x="1027645" y="2638514"/>
              <a:chExt cx="504056" cy="216024"/>
            </a:xfrm>
          </p:grpSpPr>
          <p:cxnSp>
            <p:nvCxnSpPr>
              <p:cNvPr id="84" name="Straight Connector 83"/>
              <p:cNvCxnSpPr/>
              <p:nvPr/>
            </p:nvCxnSpPr>
            <p:spPr>
              <a:xfrm>
                <a:off x="1027645" y="2638514"/>
                <a:ext cx="50405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>
                <a:off x="1027645" y="2710522"/>
                <a:ext cx="50405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>
                <a:off x="1027645" y="2782530"/>
                <a:ext cx="50405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>
                <a:off x="1027645" y="2854538"/>
                <a:ext cx="50405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5" name="Straight Connector 74"/>
            <p:cNvCxnSpPr/>
            <p:nvPr/>
          </p:nvCxnSpPr>
          <p:spPr>
            <a:xfrm>
              <a:off x="2763981" y="3034753"/>
              <a:ext cx="288032" cy="0"/>
            </a:xfrm>
            <a:prstGeom prst="line">
              <a:avLst/>
            </a:prstGeom>
            <a:ln w="317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6" name="Picture 8" descr="http://upload.wikimedia.org/wikipedia/commons/thumb/5/53/Eastern_Spinebill444.jpg/220px-Eastern_Spinebill444.jpg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41" t="11147" r="21072" b="17134"/>
            <a:stretch/>
          </p:blipFill>
          <p:spPr bwMode="auto">
            <a:xfrm>
              <a:off x="2773949" y="3080961"/>
              <a:ext cx="296249" cy="2128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7" name="Picture 13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" r="38578" b="45862"/>
            <a:stretch/>
          </p:blipFill>
          <p:spPr bwMode="auto">
            <a:xfrm>
              <a:off x="2763975" y="3384186"/>
              <a:ext cx="359235" cy="2550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t="1" r="7953" b="-2"/>
            <a:stretch/>
          </p:blipFill>
          <p:spPr bwMode="auto">
            <a:xfrm>
              <a:off x="2738232" y="2856265"/>
              <a:ext cx="599608" cy="195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" name="Rectangle 78"/>
            <p:cNvSpPr/>
            <p:nvPr/>
          </p:nvSpPr>
          <p:spPr>
            <a:xfrm>
              <a:off x="2712360" y="2830095"/>
              <a:ext cx="648072" cy="864096"/>
            </a:xfrm>
            <a:prstGeom prst="rect">
              <a:avLst/>
            </a:prstGeom>
            <a:noFill/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3133185" y="3118786"/>
              <a:ext cx="144016" cy="144016"/>
              <a:chOff x="3123217" y="3118786"/>
              <a:chExt cx="144016" cy="144016"/>
            </a:xfrm>
          </p:grpSpPr>
          <p:cxnSp>
            <p:nvCxnSpPr>
              <p:cNvPr id="81" name="Straight Connector 80"/>
              <p:cNvCxnSpPr/>
              <p:nvPr/>
            </p:nvCxnSpPr>
            <p:spPr>
              <a:xfrm>
                <a:off x="3123217" y="3118786"/>
                <a:ext cx="14401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/>
              <p:nvPr/>
            </p:nvCxnSpPr>
            <p:spPr>
              <a:xfrm>
                <a:off x="3123217" y="3190794"/>
                <a:ext cx="14401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3123217" y="3262802"/>
                <a:ext cx="14401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3" name="TextBox 12"/>
          <p:cNvSpPr txBox="1"/>
          <p:nvPr/>
        </p:nvSpPr>
        <p:spPr>
          <a:xfrm>
            <a:off x="4761913" y="4182798"/>
            <a:ext cx="1871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mtClean="0"/>
              <a:t>Visualisation</a:t>
            </a:r>
          </a:p>
          <a:p>
            <a:r>
              <a:rPr lang="en-AU" smtClean="0"/>
              <a:t>(spatial data)</a:t>
            </a:r>
            <a:endParaRPr lang="en-AU"/>
          </a:p>
        </p:txBody>
      </p:sp>
      <p:grpSp>
        <p:nvGrpSpPr>
          <p:cNvPr id="88" name="Group 87"/>
          <p:cNvGrpSpPr/>
          <p:nvPr/>
        </p:nvGrpSpPr>
        <p:grpSpPr>
          <a:xfrm>
            <a:off x="5256697" y="5175134"/>
            <a:ext cx="648072" cy="864096"/>
            <a:chOff x="3892133" y="2845424"/>
            <a:chExt cx="648072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9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7086" y="2948173"/>
              <a:ext cx="611855" cy="7431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0" name="Rectangle 89"/>
            <p:cNvSpPr/>
            <p:nvPr/>
          </p:nvSpPr>
          <p:spPr>
            <a:xfrm>
              <a:off x="3892133" y="2845424"/>
              <a:ext cx="648072" cy="864096"/>
            </a:xfrm>
            <a:prstGeom prst="rect">
              <a:avLst/>
            </a:prstGeom>
            <a:noFill/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91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3252" y="2872337"/>
              <a:ext cx="599307" cy="76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/>
          <p:cNvSpPr txBox="1"/>
          <p:nvPr/>
        </p:nvSpPr>
        <p:spPr>
          <a:xfrm>
            <a:off x="3690422" y="1533377"/>
            <a:ext cx="130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mtClean="0"/>
              <a:t>Analysis</a:t>
            </a:r>
          </a:p>
        </p:txBody>
      </p:sp>
      <p:sp>
        <p:nvSpPr>
          <p:cNvPr id="92" name="Oval 91"/>
          <p:cNvSpPr/>
          <p:nvPr/>
        </p:nvSpPr>
        <p:spPr>
          <a:xfrm>
            <a:off x="3739657" y="2520211"/>
            <a:ext cx="815926" cy="815926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54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93" name="TextBox 92"/>
          <p:cNvSpPr txBox="1"/>
          <p:nvPr/>
        </p:nvSpPr>
        <p:spPr>
          <a:xfrm>
            <a:off x="2082009" y="1533377"/>
            <a:ext cx="1308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mtClean="0"/>
              <a:t>Raw data</a:t>
            </a:r>
            <a:endParaRPr lang="en-AU"/>
          </a:p>
        </p:txBody>
      </p:sp>
      <p:grpSp>
        <p:nvGrpSpPr>
          <p:cNvPr id="94" name="Group 93"/>
          <p:cNvGrpSpPr/>
          <p:nvPr/>
        </p:nvGrpSpPr>
        <p:grpSpPr>
          <a:xfrm>
            <a:off x="2280104" y="2496126"/>
            <a:ext cx="648072" cy="864096"/>
            <a:chOff x="2555776" y="3861048"/>
            <a:chExt cx="648072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5" name="Snip Single Corner Rectangle 94"/>
            <p:cNvSpPr/>
            <p:nvPr/>
          </p:nvSpPr>
          <p:spPr>
            <a:xfrm>
              <a:off x="2555776" y="3861048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6" name="Right Triangle 95"/>
            <p:cNvSpPr/>
            <p:nvPr/>
          </p:nvSpPr>
          <p:spPr>
            <a:xfrm>
              <a:off x="2987824" y="3861048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7" name="Rectangle 96"/>
            <p:cNvSpPr/>
            <p:nvPr/>
          </p:nvSpPr>
          <p:spPr>
            <a:xfrm>
              <a:off x="2627784" y="4221088"/>
              <a:ext cx="504056" cy="432048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2627784" y="4149080"/>
              <a:ext cx="504056" cy="72008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cxnSp>
          <p:nvCxnSpPr>
            <p:cNvPr id="99" name="Straight Connector 98"/>
            <p:cNvCxnSpPr/>
            <p:nvPr/>
          </p:nvCxnSpPr>
          <p:spPr>
            <a:xfrm>
              <a:off x="2968776" y="4221088"/>
              <a:ext cx="0" cy="432048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2797991" y="4221088"/>
              <a:ext cx="0" cy="432048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97" idx="1"/>
              <a:endCxn id="97" idx="3"/>
            </p:cNvCxnSpPr>
            <p:nvPr/>
          </p:nvCxnSpPr>
          <p:spPr>
            <a:xfrm>
              <a:off x="2627784" y="4437112"/>
              <a:ext cx="504056" cy="0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2627784" y="4324049"/>
              <a:ext cx="504056" cy="0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2627784" y="4546707"/>
              <a:ext cx="504056" cy="0"/>
            </a:xfrm>
            <a:prstGeom prst="line">
              <a:avLst/>
            </a:prstGeom>
            <a:ln w="317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2724436" y="4182798"/>
            <a:ext cx="1871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mtClean="0"/>
              <a:t>Data Access (dowloadable data)</a:t>
            </a:r>
            <a:endParaRPr lang="en-AU"/>
          </a:p>
        </p:txBody>
      </p:sp>
      <p:grpSp>
        <p:nvGrpSpPr>
          <p:cNvPr id="104" name="Group 103"/>
          <p:cNvGrpSpPr/>
          <p:nvPr/>
        </p:nvGrpSpPr>
        <p:grpSpPr>
          <a:xfrm>
            <a:off x="3153517" y="5309301"/>
            <a:ext cx="546279" cy="585059"/>
            <a:chOff x="5221476" y="2978439"/>
            <a:chExt cx="410839" cy="44000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5" name="Down Arrow 104"/>
            <p:cNvSpPr/>
            <p:nvPr/>
          </p:nvSpPr>
          <p:spPr>
            <a:xfrm>
              <a:off x="5282238" y="2978439"/>
              <a:ext cx="290713" cy="348550"/>
            </a:xfrm>
            <a:prstGeom prst="downArrow">
              <a:avLst/>
            </a:prstGeom>
            <a:ln cap="rnd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5221476" y="3297762"/>
              <a:ext cx="410839" cy="120681"/>
            </a:xfrm>
            <a:custGeom>
              <a:avLst/>
              <a:gdLst>
                <a:gd name="connsiteX0" fmla="*/ 0 w 500974"/>
                <a:gd name="connsiteY0" fmla="*/ 0 h 155642"/>
                <a:gd name="connsiteX1" fmla="*/ 0 w 500974"/>
                <a:gd name="connsiteY1" fmla="*/ 155642 h 155642"/>
                <a:gd name="connsiteX2" fmla="*/ 500974 w 500974"/>
                <a:gd name="connsiteY2" fmla="*/ 155642 h 155642"/>
                <a:gd name="connsiteX3" fmla="*/ 500974 w 500974"/>
                <a:gd name="connsiteY3" fmla="*/ 4864 h 15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0974" h="155642">
                  <a:moveTo>
                    <a:pt x="0" y="0"/>
                  </a:moveTo>
                  <a:lnTo>
                    <a:pt x="0" y="155642"/>
                  </a:lnTo>
                  <a:lnTo>
                    <a:pt x="500974" y="155642"/>
                  </a:lnTo>
                  <a:lnTo>
                    <a:pt x="500974" y="4864"/>
                  </a:lnTo>
                </a:path>
              </a:pathLst>
            </a:custGeom>
            <a:noFill/>
            <a:ln w="50800" cap="rnd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743231" y="4182798"/>
            <a:ext cx="18710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mtClean="0"/>
              <a:t>Data documentation (metadata)</a:t>
            </a:r>
            <a:endParaRPr lang="en-AU"/>
          </a:p>
        </p:txBody>
      </p:sp>
      <p:grpSp>
        <p:nvGrpSpPr>
          <p:cNvPr id="107" name="Group 106"/>
          <p:cNvGrpSpPr/>
          <p:nvPr/>
        </p:nvGrpSpPr>
        <p:grpSpPr>
          <a:xfrm>
            <a:off x="993743" y="5175134"/>
            <a:ext cx="648072" cy="864096"/>
            <a:chOff x="5364088" y="2672916"/>
            <a:chExt cx="648072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08" name="Snip Single Corner Rectangle 107"/>
            <p:cNvSpPr/>
            <p:nvPr/>
          </p:nvSpPr>
          <p:spPr>
            <a:xfrm>
              <a:off x="5364088" y="2672916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09" name="Group 108"/>
            <p:cNvGrpSpPr/>
            <p:nvPr/>
          </p:nvGrpSpPr>
          <p:grpSpPr>
            <a:xfrm>
              <a:off x="5436096" y="3104964"/>
              <a:ext cx="504056" cy="288032"/>
              <a:chOff x="1403648" y="2708920"/>
              <a:chExt cx="864096" cy="288032"/>
            </a:xfrm>
          </p:grpSpPr>
          <p:cxnSp>
            <p:nvCxnSpPr>
              <p:cNvPr id="116" name="Straight Connector 115"/>
              <p:cNvCxnSpPr/>
              <p:nvPr/>
            </p:nvCxnSpPr>
            <p:spPr>
              <a:xfrm>
                <a:off x="1403648" y="2708920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/>
              <p:cNvCxnSpPr/>
              <p:nvPr/>
            </p:nvCxnSpPr>
            <p:spPr>
              <a:xfrm>
                <a:off x="1403648" y="2780928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Straight Connector 117"/>
              <p:cNvCxnSpPr/>
              <p:nvPr/>
            </p:nvCxnSpPr>
            <p:spPr>
              <a:xfrm>
                <a:off x="1403648" y="2852936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Straight Connector 118"/>
              <p:cNvCxnSpPr/>
              <p:nvPr/>
            </p:nvCxnSpPr>
            <p:spPr>
              <a:xfrm>
                <a:off x="1403648" y="2924944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Straight Connector 119"/>
              <p:cNvCxnSpPr/>
              <p:nvPr/>
            </p:nvCxnSpPr>
            <p:spPr>
              <a:xfrm>
                <a:off x="1403648" y="2996952"/>
                <a:ext cx="864096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Right Triangle 109"/>
            <p:cNvSpPr/>
            <p:nvPr/>
          </p:nvSpPr>
          <p:spPr>
            <a:xfrm>
              <a:off x="5796136" y="2672916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11" name="Group 110"/>
            <p:cNvGrpSpPr/>
            <p:nvPr/>
          </p:nvGrpSpPr>
          <p:grpSpPr>
            <a:xfrm>
              <a:off x="5436096" y="2816932"/>
              <a:ext cx="288032" cy="216024"/>
              <a:chOff x="6156176" y="2780928"/>
              <a:chExt cx="207640" cy="216024"/>
            </a:xfrm>
          </p:grpSpPr>
          <p:cxnSp>
            <p:nvCxnSpPr>
              <p:cNvPr id="112" name="Straight Connector 111"/>
              <p:cNvCxnSpPr/>
              <p:nvPr/>
            </p:nvCxnSpPr>
            <p:spPr>
              <a:xfrm>
                <a:off x="6156176" y="2780928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/>
              <p:cNvCxnSpPr/>
              <p:nvPr/>
            </p:nvCxnSpPr>
            <p:spPr>
              <a:xfrm>
                <a:off x="6156176" y="2852936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/>
              <p:cNvCxnSpPr/>
              <p:nvPr/>
            </p:nvCxnSpPr>
            <p:spPr>
              <a:xfrm>
                <a:off x="6156176" y="2924944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/>
              <p:cNvCxnSpPr/>
              <p:nvPr/>
            </p:nvCxnSpPr>
            <p:spPr>
              <a:xfrm>
                <a:off x="6156176" y="2996952"/>
                <a:ext cx="207640" cy="0"/>
              </a:xfrm>
              <a:prstGeom prst="line">
                <a:avLst/>
              </a:prstGeom>
              <a:ln w="31750"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125" name="Straight Arrow Connector 124"/>
          <p:cNvCxnSpPr/>
          <p:nvPr/>
        </p:nvCxnSpPr>
        <p:spPr>
          <a:xfrm>
            <a:off x="1674055" y="2954217"/>
            <a:ext cx="450166" cy="0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prstDash val="sysDot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>
            <a:off x="3092548" y="2937805"/>
            <a:ext cx="450166" cy="0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prstDash val="sysDot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/>
          <p:cNvCxnSpPr/>
          <p:nvPr/>
        </p:nvCxnSpPr>
        <p:spPr>
          <a:xfrm>
            <a:off x="4806469" y="2921393"/>
            <a:ext cx="450166" cy="0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prstDash val="sysDot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Arrow Connector 127"/>
          <p:cNvCxnSpPr/>
          <p:nvPr/>
        </p:nvCxnSpPr>
        <p:spPr>
          <a:xfrm>
            <a:off x="6576682" y="2919049"/>
            <a:ext cx="450166" cy="0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prstDash val="sysDot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Arrow Connector 142"/>
          <p:cNvCxnSpPr/>
          <p:nvPr/>
        </p:nvCxnSpPr>
        <p:spPr>
          <a:xfrm>
            <a:off x="4123379" y="3511839"/>
            <a:ext cx="3019" cy="555280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prstDash val="sysDot"/>
            <a:headEnd type="arrow" w="lg" len="lg"/>
            <a:tailEnd type="non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7" name="Straight Arrow Connector 146"/>
          <p:cNvCxnSpPr/>
          <p:nvPr/>
        </p:nvCxnSpPr>
        <p:spPr>
          <a:xfrm>
            <a:off x="5934762" y="3507485"/>
            <a:ext cx="3019" cy="555280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prstDash val="sysDot"/>
            <a:headEnd type="arrow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Straight Arrow Connector 147"/>
          <p:cNvCxnSpPr/>
          <p:nvPr/>
        </p:nvCxnSpPr>
        <p:spPr>
          <a:xfrm>
            <a:off x="7537139" y="3503131"/>
            <a:ext cx="3019" cy="555280"/>
          </a:xfrm>
          <a:prstGeom prst="straightConnector1">
            <a:avLst/>
          </a:prstGeom>
          <a:ln w="41275">
            <a:solidFill>
              <a:schemeClr val="tx2">
                <a:lumMod val="60000"/>
                <a:lumOff val="40000"/>
              </a:schemeClr>
            </a:solidFill>
            <a:prstDash val="sysDot"/>
            <a:headEnd type="arrow"/>
            <a:tailEnd type="arrow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/>
          <p:nvPr/>
        </p:nvCxnSpPr>
        <p:spPr>
          <a:xfrm flipH="1">
            <a:off x="1188719" y="4114800"/>
            <a:ext cx="659674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2" name="Group 161"/>
          <p:cNvGrpSpPr/>
          <p:nvPr/>
        </p:nvGrpSpPr>
        <p:grpSpPr>
          <a:xfrm>
            <a:off x="5809373" y="2574617"/>
            <a:ext cx="648072" cy="864096"/>
            <a:chOff x="1498630" y="1712469"/>
            <a:chExt cx="648072" cy="86409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63" name="Snip Single Corner Rectangle 162"/>
            <p:cNvSpPr/>
            <p:nvPr/>
          </p:nvSpPr>
          <p:spPr>
            <a:xfrm>
              <a:off x="1498630" y="1712469"/>
              <a:ext cx="648072" cy="864096"/>
            </a:xfrm>
            <a:prstGeom prst="snip1Rect">
              <a:avLst>
                <a:gd name="adj" fmla="val 34304"/>
              </a:avLst>
            </a:prstGeom>
            <a:solidFill>
              <a:schemeClr val="bg1"/>
            </a:solidFill>
            <a:ln w="47625"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64" name="Right Triangle 163"/>
            <p:cNvSpPr/>
            <p:nvPr/>
          </p:nvSpPr>
          <p:spPr>
            <a:xfrm>
              <a:off x="1930678" y="1712469"/>
              <a:ext cx="216024" cy="216024"/>
            </a:xfrm>
            <a:prstGeom prst="rtTriangl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65" name="Group 164"/>
            <p:cNvGrpSpPr/>
            <p:nvPr/>
          </p:nvGrpSpPr>
          <p:grpSpPr>
            <a:xfrm>
              <a:off x="1601025" y="1934984"/>
              <a:ext cx="438798" cy="496845"/>
              <a:chOff x="1688367" y="2107213"/>
              <a:chExt cx="253003" cy="286472"/>
            </a:xfrm>
          </p:grpSpPr>
          <p:sp>
            <p:nvSpPr>
              <p:cNvPr id="166" name="Freeform 165"/>
              <p:cNvSpPr/>
              <p:nvPr/>
            </p:nvSpPr>
            <p:spPr>
              <a:xfrm>
                <a:off x="1703563" y="2125943"/>
                <a:ext cx="219076" cy="252413"/>
              </a:xfrm>
              <a:custGeom>
                <a:avLst/>
                <a:gdLst>
                  <a:gd name="connsiteX0" fmla="*/ 69056 w 223838"/>
                  <a:gd name="connsiteY0" fmla="*/ 259556 h 259556"/>
                  <a:gd name="connsiteX1" fmla="*/ 0 w 223838"/>
                  <a:gd name="connsiteY1" fmla="*/ 169069 h 259556"/>
                  <a:gd name="connsiteX2" fmla="*/ 61913 w 223838"/>
                  <a:gd name="connsiteY2" fmla="*/ 123825 h 259556"/>
                  <a:gd name="connsiteX3" fmla="*/ 50006 w 223838"/>
                  <a:gd name="connsiteY3" fmla="*/ 16669 h 259556"/>
                  <a:gd name="connsiteX4" fmla="*/ 128588 w 223838"/>
                  <a:gd name="connsiteY4" fmla="*/ 0 h 259556"/>
                  <a:gd name="connsiteX5" fmla="*/ 171450 w 223838"/>
                  <a:gd name="connsiteY5" fmla="*/ 119063 h 259556"/>
                  <a:gd name="connsiteX6" fmla="*/ 223838 w 223838"/>
                  <a:gd name="connsiteY6" fmla="*/ 130969 h 259556"/>
                  <a:gd name="connsiteX7" fmla="*/ 190500 w 223838"/>
                  <a:gd name="connsiteY7" fmla="*/ 204788 h 259556"/>
                  <a:gd name="connsiteX8" fmla="*/ 102394 w 223838"/>
                  <a:gd name="connsiteY8" fmla="*/ 195263 h 259556"/>
                  <a:gd name="connsiteX9" fmla="*/ 69056 w 223838"/>
                  <a:gd name="connsiteY9" fmla="*/ 259556 h 259556"/>
                  <a:gd name="connsiteX0" fmla="*/ 69056 w 223838"/>
                  <a:gd name="connsiteY0" fmla="*/ 259556 h 259556"/>
                  <a:gd name="connsiteX1" fmla="*/ 0 w 223838"/>
                  <a:gd name="connsiteY1" fmla="*/ 169069 h 259556"/>
                  <a:gd name="connsiteX2" fmla="*/ 61913 w 223838"/>
                  <a:gd name="connsiteY2" fmla="*/ 123825 h 259556"/>
                  <a:gd name="connsiteX3" fmla="*/ 50006 w 223838"/>
                  <a:gd name="connsiteY3" fmla="*/ 16669 h 259556"/>
                  <a:gd name="connsiteX4" fmla="*/ 128588 w 223838"/>
                  <a:gd name="connsiteY4" fmla="*/ 0 h 259556"/>
                  <a:gd name="connsiteX5" fmla="*/ 171450 w 223838"/>
                  <a:gd name="connsiteY5" fmla="*/ 119063 h 259556"/>
                  <a:gd name="connsiteX6" fmla="*/ 223838 w 223838"/>
                  <a:gd name="connsiteY6" fmla="*/ 130969 h 259556"/>
                  <a:gd name="connsiteX7" fmla="*/ 190500 w 223838"/>
                  <a:gd name="connsiteY7" fmla="*/ 204788 h 259556"/>
                  <a:gd name="connsiteX8" fmla="*/ 69056 w 223838"/>
                  <a:gd name="connsiteY8" fmla="*/ 259556 h 259556"/>
                  <a:gd name="connsiteX0" fmla="*/ 69056 w 223838"/>
                  <a:gd name="connsiteY0" fmla="*/ 259556 h 259556"/>
                  <a:gd name="connsiteX1" fmla="*/ 0 w 223838"/>
                  <a:gd name="connsiteY1" fmla="*/ 169069 h 259556"/>
                  <a:gd name="connsiteX2" fmla="*/ 61913 w 223838"/>
                  <a:gd name="connsiteY2" fmla="*/ 123825 h 259556"/>
                  <a:gd name="connsiteX3" fmla="*/ 50006 w 223838"/>
                  <a:gd name="connsiteY3" fmla="*/ 16669 h 259556"/>
                  <a:gd name="connsiteX4" fmla="*/ 128588 w 223838"/>
                  <a:gd name="connsiteY4" fmla="*/ 0 h 259556"/>
                  <a:gd name="connsiteX5" fmla="*/ 171450 w 223838"/>
                  <a:gd name="connsiteY5" fmla="*/ 119063 h 259556"/>
                  <a:gd name="connsiteX6" fmla="*/ 223838 w 223838"/>
                  <a:gd name="connsiteY6" fmla="*/ 130969 h 259556"/>
                  <a:gd name="connsiteX7" fmla="*/ 178593 w 223838"/>
                  <a:gd name="connsiteY7" fmla="*/ 223838 h 259556"/>
                  <a:gd name="connsiteX8" fmla="*/ 69056 w 223838"/>
                  <a:gd name="connsiteY8" fmla="*/ 259556 h 259556"/>
                  <a:gd name="connsiteX0" fmla="*/ 69056 w 223838"/>
                  <a:gd name="connsiteY0" fmla="*/ 259556 h 259556"/>
                  <a:gd name="connsiteX1" fmla="*/ 0 w 223838"/>
                  <a:gd name="connsiteY1" fmla="*/ 169069 h 259556"/>
                  <a:gd name="connsiteX2" fmla="*/ 61913 w 223838"/>
                  <a:gd name="connsiteY2" fmla="*/ 123825 h 259556"/>
                  <a:gd name="connsiteX3" fmla="*/ 50006 w 223838"/>
                  <a:gd name="connsiteY3" fmla="*/ 16669 h 259556"/>
                  <a:gd name="connsiteX4" fmla="*/ 128588 w 223838"/>
                  <a:gd name="connsiteY4" fmla="*/ 0 h 259556"/>
                  <a:gd name="connsiteX5" fmla="*/ 223838 w 223838"/>
                  <a:gd name="connsiteY5" fmla="*/ 130969 h 259556"/>
                  <a:gd name="connsiteX6" fmla="*/ 178593 w 223838"/>
                  <a:gd name="connsiteY6" fmla="*/ 223838 h 259556"/>
                  <a:gd name="connsiteX7" fmla="*/ 69056 w 223838"/>
                  <a:gd name="connsiteY7" fmla="*/ 259556 h 259556"/>
                  <a:gd name="connsiteX0" fmla="*/ 69056 w 223838"/>
                  <a:gd name="connsiteY0" fmla="*/ 259556 h 259556"/>
                  <a:gd name="connsiteX1" fmla="*/ 0 w 223838"/>
                  <a:gd name="connsiteY1" fmla="*/ 169069 h 259556"/>
                  <a:gd name="connsiteX2" fmla="*/ 61913 w 223838"/>
                  <a:gd name="connsiteY2" fmla="*/ 123825 h 259556"/>
                  <a:gd name="connsiteX3" fmla="*/ 50006 w 223838"/>
                  <a:gd name="connsiteY3" fmla="*/ 16669 h 259556"/>
                  <a:gd name="connsiteX4" fmla="*/ 128588 w 223838"/>
                  <a:gd name="connsiteY4" fmla="*/ 0 h 259556"/>
                  <a:gd name="connsiteX5" fmla="*/ 223838 w 223838"/>
                  <a:gd name="connsiteY5" fmla="*/ 130969 h 259556"/>
                  <a:gd name="connsiteX6" fmla="*/ 69056 w 223838"/>
                  <a:gd name="connsiteY6" fmla="*/ 259556 h 259556"/>
                  <a:gd name="connsiteX0" fmla="*/ 69056 w 223838"/>
                  <a:gd name="connsiteY0" fmla="*/ 259556 h 259556"/>
                  <a:gd name="connsiteX1" fmla="*/ 0 w 223838"/>
                  <a:gd name="connsiteY1" fmla="*/ 169069 h 259556"/>
                  <a:gd name="connsiteX2" fmla="*/ 121444 w 223838"/>
                  <a:gd name="connsiteY2" fmla="*/ 135731 h 259556"/>
                  <a:gd name="connsiteX3" fmla="*/ 50006 w 223838"/>
                  <a:gd name="connsiteY3" fmla="*/ 16669 h 259556"/>
                  <a:gd name="connsiteX4" fmla="*/ 128588 w 223838"/>
                  <a:gd name="connsiteY4" fmla="*/ 0 h 259556"/>
                  <a:gd name="connsiteX5" fmla="*/ 223838 w 223838"/>
                  <a:gd name="connsiteY5" fmla="*/ 130969 h 259556"/>
                  <a:gd name="connsiteX6" fmla="*/ 69056 w 223838"/>
                  <a:gd name="connsiteY6" fmla="*/ 259556 h 259556"/>
                  <a:gd name="connsiteX0" fmla="*/ 142875 w 223838"/>
                  <a:gd name="connsiteY0" fmla="*/ 252413 h 252413"/>
                  <a:gd name="connsiteX1" fmla="*/ 0 w 223838"/>
                  <a:gd name="connsiteY1" fmla="*/ 169069 h 252413"/>
                  <a:gd name="connsiteX2" fmla="*/ 121444 w 223838"/>
                  <a:gd name="connsiteY2" fmla="*/ 135731 h 252413"/>
                  <a:gd name="connsiteX3" fmla="*/ 50006 w 223838"/>
                  <a:gd name="connsiteY3" fmla="*/ 16669 h 252413"/>
                  <a:gd name="connsiteX4" fmla="*/ 128588 w 223838"/>
                  <a:gd name="connsiteY4" fmla="*/ 0 h 252413"/>
                  <a:gd name="connsiteX5" fmla="*/ 223838 w 223838"/>
                  <a:gd name="connsiteY5" fmla="*/ 130969 h 252413"/>
                  <a:gd name="connsiteX6" fmla="*/ 142875 w 223838"/>
                  <a:gd name="connsiteY6" fmla="*/ 252413 h 252413"/>
                  <a:gd name="connsiteX0" fmla="*/ 142875 w 223838"/>
                  <a:gd name="connsiteY0" fmla="*/ 252413 h 252413"/>
                  <a:gd name="connsiteX1" fmla="*/ 0 w 223838"/>
                  <a:gd name="connsiteY1" fmla="*/ 169069 h 252413"/>
                  <a:gd name="connsiteX2" fmla="*/ 95250 w 223838"/>
                  <a:gd name="connsiteY2" fmla="*/ 133350 h 252413"/>
                  <a:gd name="connsiteX3" fmla="*/ 50006 w 223838"/>
                  <a:gd name="connsiteY3" fmla="*/ 16669 h 252413"/>
                  <a:gd name="connsiteX4" fmla="*/ 128588 w 223838"/>
                  <a:gd name="connsiteY4" fmla="*/ 0 h 252413"/>
                  <a:gd name="connsiteX5" fmla="*/ 223838 w 223838"/>
                  <a:gd name="connsiteY5" fmla="*/ 130969 h 252413"/>
                  <a:gd name="connsiteX6" fmla="*/ 142875 w 223838"/>
                  <a:gd name="connsiteY6" fmla="*/ 252413 h 252413"/>
                  <a:gd name="connsiteX0" fmla="*/ 138113 w 219076"/>
                  <a:gd name="connsiteY0" fmla="*/ 252413 h 252413"/>
                  <a:gd name="connsiteX1" fmla="*/ 0 w 219076"/>
                  <a:gd name="connsiteY1" fmla="*/ 221457 h 252413"/>
                  <a:gd name="connsiteX2" fmla="*/ 90488 w 219076"/>
                  <a:gd name="connsiteY2" fmla="*/ 133350 h 252413"/>
                  <a:gd name="connsiteX3" fmla="*/ 45244 w 219076"/>
                  <a:gd name="connsiteY3" fmla="*/ 16669 h 252413"/>
                  <a:gd name="connsiteX4" fmla="*/ 123826 w 219076"/>
                  <a:gd name="connsiteY4" fmla="*/ 0 h 252413"/>
                  <a:gd name="connsiteX5" fmla="*/ 219076 w 219076"/>
                  <a:gd name="connsiteY5" fmla="*/ 130969 h 252413"/>
                  <a:gd name="connsiteX6" fmla="*/ 138113 w 219076"/>
                  <a:gd name="connsiteY6" fmla="*/ 252413 h 252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076" h="252413">
                    <a:moveTo>
                      <a:pt x="138113" y="252413"/>
                    </a:moveTo>
                    <a:lnTo>
                      <a:pt x="0" y="221457"/>
                    </a:lnTo>
                    <a:lnTo>
                      <a:pt x="90488" y="133350"/>
                    </a:lnTo>
                    <a:lnTo>
                      <a:pt x="45244" y="16669"/>
                    </a:lnTo>
                    <a:lnTo>
                      <a:pt x="123826" y="0"/>
                    </a:lnTo>
                    <a:lnTo>
                      <a:pt x="219076" y="130969"/>
                    </a:lnTo>
                    <a:lnTo>
                      <a:pt x="138113" y="252413"/>
                    </a:lnTo>
                    <a:close/>
                  </a:path>
                </a:pathLst>
              </a:cu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1688367" y="2318914"/>
                <a:ext cx="37462" cy="3746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1821914" y="2356223"/>
                <a:ext cx="37462" cy="3746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1903908" y="2237039"/>
                <a:ext cx="37462" cy="3746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1805932" y="2107213"/>
                <a:ext cx="37462" cy="3746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1733924" y="2125944"/>
                <a:ext cx="37462" cy="3746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1771386" y="2236752"/>
                <a:ext cx="37462" cy="37462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</p:grpSp>
      <p:sp>
        <p:nvSpPr>
          <p:cNvPr id="174" name="TextBox 173"/>
          <p:cNvSpPr txBox="1"/>
          <p:nvPr/>
        </p:nvSpPr>
        <p:spPr>
          <a:xfrm>
            <a:off x="365759" y="1149531"/>
            <a:ext cx="321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smtClean="0"/>
              <a:t>Normal Research </a:t>
            </a:r>
            <a:r>
              <a:rPr lang="en-AU" b="1" smtClean="0"/>
              <a:t>workflow</a:t>
            </a:r>
            <a:endParaRPr lang="en-AU" b="1"/>
          </a:p>
        </p:txBody>
      </p:sp>
      <p:sp>
        <p:nvSpPr>
          <p:cNvPr id="175" name="TextBox 174"/>
          <p:cNvSpPr txBox="1"/>
          <p:nvPr/>
        </p:nvSpPr>
        <p:spPr>
          <a:xfrm>
            <a:off x="400595" y="3718559"/>
            <a:ext cx="2969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smtClean="0"/>
              <a:t>eAtlas public delivery</a:t>
            </a:r>
            <a:endParaRPr lang="en-AU" b="1"/>
          </a:p>
        </p:txBody>
      </p:sp>
    </p:spTree>
    <p:extLst>
      <p:ext uri="{BB962C8B-B14F-4D97-AF65-F5344CB8AC3E}">
        <p14:creationId xmlns:p14="http://schemas.microsoft.com/office/powerpoint/2010/main" val="1572837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Regional Atlases</a:t>
            </a:r>
            <a:endParaRPr lang="en-AU"/>
          </a:p>
        </p:txBody>
      </p:sp>
      <p:grpSp>
        <p:nvGrpSpPr>
          <p:cNvPr id="25" name="Group 24"/>
          <p:cNvGrpSpPr/>
          <p:nvPr/>
        </p:nvGrpSpPr>
        <p:grpSpPr>
          <a:xfrm>
            <a:off x="232742" y="1569827"/>
            <a:ext cx="8554278" cy="4326148"/>
            <a:chOff x="232742" y="1569827"/>
            <a:chExt cx="8554278" cy="4326148"/>
          </a:xfrm>
        </p:grpSpPr>
        <p:grpSp>
          <p:nvGrpSpPr>
            <p:cNvPr id="24" name="Group 23"/>
            <p:cNvGrpSpPr/>
            <p:nvPr/>
          </p:nvGrpSpPr>
          <p:grpSpPr>
            <a:xfrm>
              <a:off x="537964" y="1569827"/>
              <a:ext cx="8066010" cy="4326148"/>
              <a:chOff x="239790" y="1569827"/>
              <a:chExt cx="8066010" cy="4326148"/>
            </a:xfrm>
            <a:solidFill>
              <a:schemeClr val="bg1">
                <a:lumMod val="75000"/>
              </a:schemeClr>
            </a:solidFill>
            <a:effectLst>
              <a:outerShdw blurRad="1016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" name="Freeform 1"/>
              <p:cNvSpPr/>
              <p:nvPr/>
            </p:nvSpPr>
            <p:spPr>
              <a:xfrm>
                <a:off x="609600" y="2257425"/>
                <a:ext cx="7696200" cy="3638550"/>
              </a:xfrm>
              <a:custGeom>
                <a:avLst/>
                <a:gdLst>
                  <a:gd name="connsiteX0" fmla="*/ 238125 w 7696200"/>
                  <a:gd name="connsiteY0" fmla="*/ 3638550 h 3638550"/>
                  <a:gd name="connsiteX1" fmla="*/ 133350 w 7696200"/>
                  <a:gd name="connsiteY1" fmla="*/ 3505200 h 3638550"/>
                  <a:gd name="connsiteX2" fmla="*/ 161925 w 7696200"/>
                  <a:gd name="connsiteY2" fmla="*/ 3429000 h 3638550"/>
                  <a:gd name="connsiteX3" fmla="*/ 9525 w 7696200"/>
                  <a:gd name="connsiteY3" fmla="*/ 3152775 h 3638550"/>
                  <a:gd name="connsiteX4" fmla="*/ 152400 w 7696200"/>
                  <a:gd name="connsiteY4" fmla="*/ 3143250 h 3638550"/>
                  <a:gd name="connsiteX5" fmla="*/ 152400 w 7696200"/>
                  <a:gd name="connsiteY5" fmla="*/ 3048000 h 3638550"/>
                  <a:gd name="connsiteX6" fmla="*/ 0 w 7696200"/>
                  <a:gd name="connsiteY6" fmla="*/ 2724150 h 3638550"/>
                  <a:gd name="connsiteX7" fmla="*/ 19050 w 7696200"/>
                  <a:gd name="connsiteY7" fmla="*/ 2628900 h 3638550"/>
                  <a:gd name="connsiteX8" fmla="*/ 95250 w 7696200"/>
                  <a:gd name="connsiteY8" fmla="*/ 2533650 h 3638550"/>
                  <a:gd name="connsiteX9" fmla="*/ 95250 w 7696200"/>
                  <a:gd name="connsiteY9" fmla="*/ 2438400 h 3638550"/>
                  <a:gd name="connsiteX10" fmla="*/ 38100 w 7696200"/>
                  <a:gd name="connsiteY10" fmla="*/ 2381250 h 3638550"/>
                  <a:gd name="connsiteX11" fmla="*/ 142875 w 7696200"/>
                  <a:gd name="connsiteY11" fmla="*/ 2190750 h 3638550"/>
                  <a:gd name="connsiteX12" fmla="*/ 171450 w 7696200"/>
                  <a:gd name="connsiteY12" fmla="*/ 2200275 h 3638550"/>
                  <a:gd name="connsiteX13" fmla="*/ 171450 w 7696200"/>
                  <a:gd name="connsiteY13" fmla="*/ 2343150 h 3638550"/>
                  <a:gd name="connsiteX14" fmla="*/ 257175 w 7696200"/>
                  <a:gd name="connsiteY14" fmla="*/ 2200275 h 3638550"/>
                  <a:gd name="connsiteX15" fmla="*/ 514350 w 7696200"/>
                  <a:gd name="connsiteY15" fmla="*/ 2038350 h 3638550"/>
                  <a:gd name="connsiteX16" fmla="*/ 647700 w 7696200"/>
                  <a:gd name="connsiteY16" fmla="*/ 1962150 h 3638550"/>
                  <a:gd name="connsiteX17" fmla="*/ 847725 w 7696200"/>
                  <a:gd name="connsiteY17" fmla="*/ 1962150 h 3638550"/>
                  <a:gd name="connsiteX18" fmla="*/ 1085850 w 7696200"/>
                  <a:gd name="connsiteY18" fmla="*/ 1828800 h 3638550"/>
                  <a:gd name="connsiteX19" fmla="*/ 1362075 w 7696200"/>
                  <a:gd name="connsiteY19" fmla="*/ 1781175 h 3638550"/>
                  <a:gd name="connsiteX20" fmla="*/ 1581150 w 7696200"/>
                  <a:gd name="connsiteY20" fmla="*/ 1628775 h 3638550"/>
                  <a:gd name="connsiteX21" fmla="*/ 1704975 w 7696200"/>
                  <a:gd name="connsiteY21" fmla="*/ 1466850 h 3638550"/>
                  <a:gd name="connsiteX22" fmla="*/ 1685925 w 7696200"/>
                  <a:gd name="connsiteY22" fmla="*/ 1295400 h 3638550"/>
                  <a:gd name="connsiteX23" fmla="*/ 1828800 w 7696200"/>
                  <a:gd name="connsiteY23" fmla="*/ 1123950 h 3638550"/>
                  <a:gd name="connsiteX24" fmla="*/ 1943100 w 7696200"/>
                  <a:gd name="connsiteY24" fmla="*/ 1295400 h 3638550"/>
                  <a:gd name="connsiteX25" fmla="*/ 2009775 w 7696200"/>
                  <a:gd name="connsiteY25" fmla="*/ 1209675 h 3638550"/>
                  <a:gd name="connsiteX26" fmla="*/ 1933575 w 7696200"/>
                  <a:gd name="connsiteY26" fmla="*/ 1123950 h 3638550"/>
                  <a:gd name="connsiteX27" fmla="*/ 1981200 w 7696200"/>
                  <a:gd name="connsiteY27" fmla="*/ 1057275 h 3638550"/>
                  <a:gd name="connsiteX28" fmla="*/ 2105025 w 7696200"/>
                  <a:gd name="connsiteY28" fmla="*/ 1104900 h 3638550"/>
                  <a:gd name="connsiteX29" fmla="*/ 2152650 w 7696200"/>
                  <a:gd name="connsiteY29" fmla="*/ 1009650 h 3638550"/>
                  <a:gd name="connsiteX30" fmla="*/ 2124075 w 7696200"/>
                  <a:gd name="connsiteY30" fmla="*/ 923925 h 3638550"/>
                  <a:gd name="connsiteX31" fmla="*/ 2209800 w 7696200"/>
                  <a:gd name="connsiteY31" fmla="*/ 847725 h 3638550"/>
                  <a:gd name="connsiteX32" fmla="*/ 2276475 w 7696200"/>
                  <a:gd name="connsiteY32" fmla="*/ 752475 h 3638550"/>
                  <a:gd name="connsiteX33" fmla="*/ 2428875 w 7696200"/>
                  <a:gd name="connsiteY33" fmla="*/ 676275 h 3638550"/>
                  <a:gd name="connsiteX34" fmla="*/ 2590800 w 7696200"/>
                  <a:gd name="connsiteY34" fmla="*/ 619125 h 3638550"/>
                  <a:gd name="connsiteX35" fmla="*/ 2686050 w 7696200"/>
                  <a:gd name="connsiteY35" fmla="*/ 619125 h 3638550"/>
                  <a:gd name="connsiteX36" fmla="*/ 2838450 w 7696200"/>
                  <a:gd name="connsiteY36" fmla="*/ 762000 h 3638550"/>
                  <a:gd name="connsiteX37" fmla="*/ 2990850 w 7696200"/>
                  <a:gd name="connsiteY37" fmla="*/ 800100 h 3638550"/>
                  <a:gd name="connsiteX38" fmla="*/ 3105150 w 7696200"/>
                  <a:gd name="connsiteY38" fmla="*/ 800100 h 3638550"/>
                  <a:gd name="connsiteX39" fmla="*/ 3105150 w 7696200"/>
                  <a:gd name="connsiteY39" fmla="*/ 752475 h 3638550"/>
                  <a:gd name="connsiteX40" fmla="*/ 3057525 w 7696200"/>
                  <a:gd name="connsiteY40" fmla="*/ 714375 h 3638550"/>
                  <a:gd name="connsiteX41" fmla="*/ 3124200 w 7696200"/>
                  <a:gd name="connsiteY41" fmla="*/ 628650 h 3638550"/>
                  <a:gd name="connsiteX42" fmla="*/ 3171825 w 7696200"/>
                  <a:gd name="connsiteY42" fmla="*/ 514350 h 3638550"/>
                  <a:gd name="connsiteX43" fmla="*/ 3276600 w 7696200"/>
                  <a:gd name="connsiteY43" fmla="*/ 361950 h 3638550"/>
                  <a:gd name="connsiteX44" fmla="*/ 3400425 w 7696200"/>
                  <a:gd name="connsiteY44" fmla="*/ 276225 h 3638550"/>
                  <a:gd name="connsiteX45" fmla="*/ 3581400 w 7696200"/>
                  <a:gd name="connsiteY45" fmla="*/ 276225 h 3638550"/>
                  <a:gd name="connsiteX46" fmla="*/ 3676650 w 7696200"/>
                  <a:gd name="connsiteY46" fmla="*/ 238125 h 3638550"/>
                  <a:gd name="connsiteX47" fmla="*/ 3676650 w 7696200"/>
                  <a:gd name="connsiteY47" fmla="*/ 161925 h 3638550"/>
                  <a:gd name="connsiteX48" fmla="*/ 3590925 w 7696200"/>
                  <a:gd name="connsiteY48" fmla="*/ 142875 h 3638550"/>
                  <a:gd name="connsiteX49" fmla="*/ 3552825 w 7696200"/>
                  <a:gd name="connsiteY49" fmla="*/ 85725 h 3638550"/>
                  <a:gd name="connsiteX50" fmla="*/ 3657600 w 7696200"/>
                  <a:gd name="connsiteY50" fmla="*/ 85725 h 3638550"/>
                  <a:gd name="connsiteX51" fmla="*/ 3752850 w 7696200"/>
                  <a:gd name="connsiteY51" fmla="*/ 123825 h 3638550"/>
                  <a:gd name="connsiteX52" fmla="*/ 3819525 w 7696200"/>
                  <a:gd name="connsiteY52" fmla="*/ 190500 h 3638550"/>
                  <a:gd name="connsiteX53" fmla="*/ 4086225 w 7696200"/>
                  <a:gd name="connsiteY53" fmla="*/ 247650 h 3638550"/>
                  <a:gd name="connsiteX54" fmla="*/ 4210050 w 7696200"/>
                  <a:gd name="connsiteY54" fmla="*/ 257175 h 3638550"/>
                  <a:gd name="connsiteX55" fmla="*/ 4352925 w 7696200"/>
                  <a:gd name="connsiteY55" fmla="*/ 266700 h 3638550"/>
                  <a:gd name="connsiteX56" fmla="*/ 4429125 w 7696200"/>
                  <a:gd name="connsiteY56" fmla="*/ 228600 h 3638550"/>
                  <a:gd name="connsiteX57" fmla="*/ 4514850 w 7696200"/>
                  <a:gd name="connsiteY57" fmla="*/ 276225 h 3638550"/>
                  <a:gd name="connsiteX58" fmla="*/ 4448175 w 7696200"/>
                  <a:gd name="connsiteY58" fmla="*/ 400050 h 3638550"/>
                  <a:gd name="connsiteX59" fmla="*/ 4410075 w 7696200"/>
                  <a:gd name="connsiteY59" fmla="*/ 485775 h 3638550"/>
                  <a:gd name="connsiteX60" fmla="*/ 4410075 w 7696200"/>
                  <a:gd name="connsiteY60" fmla="*/ 485775 h 3638550"/>
                  <a:gd name="connsiteX61" fmla="*/ 4324350 w 7696200"/>
                  <a:gd name="connsiteY61" fmla="*/ 561975 h 3638550"/>
                  <a:gd name="connsiteX62" fmla="*/ 4324350 w 7696200"/>
                  <a:gd name="connsiteY62" fmla="*/ 628650 h 3638550"/>
                  <a:gd name="connsiteX63" fmla="*/ 4219575 w 7696200"/>
                  <a:gd name="connsiteY63" fmla="*/ 781050 h 3638550"/>
                  <a:gd name="connsiteX64" fmla="*/ 4381500 w 7696200"/>
                  <a:gd name="connsiteY64" fmla="*/ 923925 h 3638550"/>
                  <a:gd name="connsiteX65" fmla="*/ 4657725 w 7696200"/>
                  <a:gd name="connsiteY65" fmla="*/ 1066800 h 3638550"/>
                  <a:gd name="connsiteX66" fmla="*/ 4905375 w 7696200"/>
                  <a:gd name="connsiteY66" fmla="*/ 1209675 h 3638550"/>
                  <a:gd name="connsiteX67" fmla="*/ 5057775 w 7696200"/>
                  <a:gd name="connsiteY67" fmla="*/ 1352550 h 3638550"/>
                  <a:gd name="connsiteX68" fmla="*/ 5219700 w 7696200"/>
                  <a:gd name="connsiteY68" fmla="*/ 1343025 h 3638550"/>
                  <a:gd name="connsiteX69" fmla="*/ 5305425 w 7696200"/>
                  <a:gd name="connsiteY69" fmla="*/ 1190625 h 3638550"/>
                  <a:gd name="connsiteX70" fmla="*/ 5372100 w 7696200"/>
                  <a:gd name="connsiteY70" fmla="*/ 952500 h 3638550"/>
                  <a:gd name="connsiteX71" fmla="*/ 5400675 w 7696200"/>
                  <a:gd name="connsiteY71" fmla="*/ 828675 h 3638550"/>
                  <a:gd name="connsiteX72" fmla="*/ 5400675 w 7696200"/>
                  <a:gd name="connsiteY72" fmla="*/ 666750 h 3638550"/>
                  <a:gd name="connsiteX73" fmla="*/ 5372100 w 7696200"/>
                  <a:gd name="connsiteY73" fmla="*/ 581025 h 3638550"/>
                  <a:gd name="connsiteX74" fmla="*/ 5400675 w 7696200"/>
                  <a:gd name="connsiteY74" fmla="*/ 485775 h 3638550"/>
                  <a:gd name="connsiteX75" fmla="*/ 5400675 w 7696200"/>
                  <a:gd name="connsiteY75" fmla="*/ 485775 h 3638550"/>
                  <a:gd name="connsiteX76" fmla="*/ 5457825 w 7696200"/>
                  <a:gd name="connsiteY76" fmla="*/ 371475 h 3638550"/>
                  <a:gd name="connsiteX77" fmla="*/ 5419725 w 7696200"/>
                  <a:gd name="connsiteY77" fmla="*/ 361950 h 3638550"/>
                  <a:gd name="connsiteX78" fmla="*/ 5448300 w 7696200"/>
                  <a:gd name="connsiteY78" fmla="*/ 238125 h 3638550"/>
                  <a:gd name="connsiteX79" fmla="*/ 5505450 w 7696200"/>
                  <a:gd name="connsiteY79" fmla="*/ 76200 h 3638550"/>
                  <a:gd name="connsiteX80" fmla="*/ 5505450 w 7696200"/>
                  <a:gd name="connsiteY80" fmla="*/ 28575 h 3638550"/>
                  <a:gd name="connsiteX81" fmla="*/ 5572125 w 7696200"/>
                  <a:gd name="connsiteY81" fmla="*/ 0 h 3638550"/>
                  <a:gd name="connsiteX82" fmla="*/ 5638800 w 7696200"/>
                  <a:gd name="connsiteY82" fmla="*/ 57150 h 3638550"/>
                  <a:gd name="connsiteX83" fmla="*/ 5648325 w 7696200"/>
                  <a:gd name="connsiteY83" fmla="*/ 209550 h 3638550"/>
                  <a:gd name="connsiteX84" fmla="*/ 5715000 w 7696200"/>
                  <a:gd name="connsiteY84" fmla="*/ 228600 h 3638550"/>
                  <a:gd name="connsiteX85" fmla="*/ 5695950 w 7696200"/>
                  <a:gd name="connsiteY85" fmla="*/ 295275 h 3638550"/>
                  <a:gd name="connsiteX86" fmla="*/ 5743575 w 7696200"/>
                  <a:gd name="connsiteY86" fmla="*/ 361950 h 3638550"/>
                  <a:gd name="connsiteX87" fmla="*/ 5772150 w 7696200"/>
                  <a:gd name="connsiteY87" fmla="*/ 476250 h 3638550"/>
                  <a:gd name="connsiteX88" fmla="*/ 5791200 w 7696200"/>
                  <a:gd name="connsiteY88" fmla="*/ 619125 h 3638550"/>
                  <a:gd name="connsiteX89" fmla="*/ 5810250 w 7696200"/>
                  <a:gd name="connsiteY89" fmla="*/ 714375 h 3638550"/>
                  <a:gd name="connsiteX90" fmla="*/ 5867400 w 7696200"/>
                  <a:gd name="connsiteY90" fmla="*/ 714375 h 3638550"/>
                  <a:gd name="connsiteX91" fmla="*/ 5962650 w 7696200"/>
                  <a:gd name="connsiteY91" fmla="*/ 657225 h 3638550"/>
                  <a:gd name="connsiteX92" fmla="*/ 5991225 w 7696200"/>
                  <a:gd name="connsiteY92" fmla="*/ 723900 h 3638550"/>
                  <a:gd name="connsiteX93" fmla="*/ 6105525 w 7696200"/>
                  <a:gd name="connsiteY93" fmla="*/ 819150 h 3638550"/>
                  <a:gd name="connsiteX94" fmla="*/ 6134100 w 7696200"/>
                  <a:gd name="connsiteY94" fmla="*/ 1009650 h 3638550"/>
                  <a:gd name="connsiteX95" fmla="*/ 6134100 w 7696200"/>
                  <a:gd name="connsiteY95" fmla="*/ 1114425 h 3638550"/>
                  <a:gd name="connsiteX96" fmla="*/ 6219825 w 7696200"/>
                  <a:gd name="connsiteY96" fmla="*/ 1209675 h 3638550"/>
                  <a:gd name="connsiteX97" fmla="*/ 6267450 w 7696200"/>
                  <a:gd name="connsiteY97" fmla="*/ 1362075 h 3638550"/>
                  <a:gd name="connsiteX98" fmla="*/ 6238875 w 7696200"/>
                  <a:gd name="connsiteY98" fmla="*/ 1457325 h 3638550"/>
                  <a:gd name="connsiteX99" fmla="*/ 6315075 w 7696200"/>
                  <a:gd name="connsiteY99" fmla="*/ 1552575 h 3638550"/>
                  <a:gd name="connsiteX100" fmla="*/ 6305550 w 7696200"/>
                  <a:gd name="connsiteY100" fmla="*/ 1628775 h 3638550"/>
                  <a:gd name="connsiteX101" fmla="*/ 6438900 w 7696200"/>
                  <a:gd name="connsiteY101" fmla="*/ 1704975 h 3638550"/>
                  <a:gd name="connsiteX102" fmla="*/ 6524625 w 7696200"/>
                  <a:gd name="connsiteY102" fmla="*/ 1704975 h 3638550"/>
                  <a:gd name="connsiteX103" fmla="*/ 6562725 w 7696200"/>
                  <a:gd name="connsiteY103" fmla="*/ 1800225 h 3638550"/>
                  <a:gd name="connsiteX104" fmla="*/ 6696075 w 7696200"/>
                  <a:gd name="connsiteY104" fmla="*/ 1866900 h 3638550"/>
                  <a:gd name="connsiteX105" fmla="*/ 6724650 w 7696200"/>
                  <a:gd name="connsiteY105" fmla="*/ 1838325 h 3638550"/>
                  <a:gd name="connsiteX106" fmla="*/ 6791325 w 7696200"/>
                  <a:gd name="connsiteY106" fmla="*/ 1895475 h 3638550"/>
                  <a:gd name="connsiteX107" fmla="*/ 6762750 w 7696200"/>
                  <a:gd name="connsiteY107" fmla="*/ 1933575 h 3638550"/>
                  <a:gd name="connsiteX108" fmla="*/ 6858000 w 7696200"/>
                  <a:gd name="connsiteY108" fmla="*/ 2019300 h 3638550"/>
                  <a:gd name="connsiteX109" fmla="*/ 6905625 w 7696200"/>
                  <a:gd name="connsiteY109" fmla="*/ 2152650 h 3638550"/>
                  <a:gd name="connsiteX110" fmla="*/ 6905625 w 7696200"/>
                  <a:gd name="connsiteY110" fmla="*/ 2266950 h 3638550"/>
                  <a:gd name="connsiteX111" fmla="*/ 7000875 w 7696200"/>
                  <a:gd name="connsiteY111" fmla="*/ 2343150 h 3638550"/>
                  <a:gd name="connsiteX112" fmla="*/ 7000875 w 7696200"/>
                  <a:gd name="connsiteY112" fmla="*/ 2343150 h 3638550"/>
                  <a:gd name="connsiteX113" fmla="*/ 7105650 w 7696200"/>
                  <a:gd name="connsiteY113" fmla="*/ 2352675 h 3638550"/>
                  <a:gd name="connsiteX114" fmla="*/ 7105650 w 7696200"/>
                  <a:gd name="connsiteY114" fmla="*/ 2314575 h 3638550"/>
                  <a:gd name="connsiteX115" fmla="*/ 7162800 w 7696200"/>
                  <a:gd name="connsiteY115" fmla="*/ 2381250 h 3638550"/>
                  <a:gd name="connsiteX116" fmla="*/ 7162800 w 7696200"/>
                  <a:gd name="connsiteY116" fmla="*/ 2524125 h 3638550"/>
                  <a:gd name="connsiteX117" fmla="*/ 7219950 w 7696200"/>
                  <a:gd name="connsiteY117" fmla="*/ 2600325 h 3638550"/>
                  <a:gd name="connsiteX118" fmla="*/ 7353300 w 7696200"/>
                  <a:gd name="connsiteY118" fmla="*/ 2667000 h 3638550"/>
                  <a:gd name="connsiteX119" fmla="*/ 7439025 w 7696200"/>
                  <a:gd name="connsiteY119" fmla="*/ 2800350 h 3638550"/>
                  <a:gd name="connsiteX120" fmla="*/ 7496175 w 7696200"/>
                  <a:gd name="connsiteY120" fmla="*/ 2905125 h 3638550"/>
                  <a:gd name="connsiteX121" fmla="*/ 7572375 w 7696200"/>
                  <a:gd name="connsiteY121" fmla="*/ 2933700 h 3638550"/>
                  <a:gd name="connsiteX122" fmla="*/ 7610475 w 7696200"/>
                  <a:gd name="connsiteY122" fmla="*/ 3076575 h 3638550"/>
                  <a:gd name="connsiteX123" fmla="*/ 7610475 w 7696200"/>
                  <a:gd name="connsiteY123" fmla="*/ 3295650 h 3638550"/>
                  <a:gd name="connsiteX124" fmla="*/ 7610475 w 7696200"/>
                  <a:gd name="connsiteY124" fmla="*/ 3409950 h 3638550"/>
                  <a:gd name="connsiteX125" fmla="*/ 7658100 w 7696200"/>
                  <a:gd name="connsiteY125" fmla="*/ 3524250 h 3638550"/>
                  <a:gd name="connsiteX126" fmla="*/ 7696200 w 7696200"/>
                  <a:gd name="connsiteY126" fmla="*/ 3629025 h 3638550"/>
                  <a:gd name="connsiteX127" fmla="*/ 238125 w 7696200"/>
                  <a:gd name="connsiteY127" fmla="*/ 3638550 h 3638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</a:cxnLst>
                <a:rect l="l" t="t" r="r" b="b"/>
                <a:pathLst>
                  <a:path w="7696200" h="3638550">
                    <a:moveTo>
                      <a:pt x="238125" y="3638550"/>
                    </a:moveTo>
                    <a:lnTo>
                      <a:pt x="133350" y="3505200"/>
                    </a:lnTo>
                    <a:lnTo>
                      <a:pt x="161925" y="3429000"/>
                    </a:lnTo>
                    <a:lnTo>
                      <a:pt x="9525" y="3152775"/>
                    </a:lnTo>
                    <a:lnTo>
                      <a:pt x="152400" y="3143250"/>
                    </a:lnTo>
                    <a:lnTo>
                      <a:pt x="152400" y="3048000"/>
                    </a:lnTo>
                    <a:lnTo>
                      <a:pt x="0" y="2724150"/>
                    </a:lnTo>
                    <a:lnTo>
                      <a:pt x="19050" y="2628900"/>
                    </a:lnTo>
                    <a:lnTo>
                      <a:pt x="95250" y="2533650"/>
                    </a:lnTo>
                    <a:lnTo>
                      <a:pt x="95250" y="2438400"/>
                    </a:lnTo>
                    <a:lnTo>
                      <a:pt x="38100" y="2381250"/>
                    </a:lnTo>
                    <a:lnTo>
                      <a:pt x="142875" y="2190750"/>
                    </a:lnTo>
                    <a:lnTo>
                      <a:pt x="171450" y="2200275"/>
                    </a:lnTo>
                    <a:lnTo>
                      <a:pt x="171450" y="2343150"/>
                    </a:lnTo>
                    <a:lnTo>
                      <a:pt x="257175" y="2200275"/>
                    </a:lnTo>
                    <a:lnTo>
                      <a:pt x="514350" y="2038350"/>
                    </a:lnTo>
                    <a:lnTo>
                      <a:pt x="647700" y="1962150"/>
                    </a:lnTo>
                    <a:lnTo>
                      <a:pt x="847725" y="1962150"/>
                    </a:lnTo>
                    <a:lnTo>
                      <a:pt x="1085850" y="1828800"/>
                    </a:lnTo>
                    <a:lnTo>
                      <a:pt x="1362075" y="1781175"/>
                    </a:lnTo>
                    <a:lnTo>
                      <a:pt x="1581150" y="1628775"/>
                    </a:lnTo>
                    <a:lnTo>
                      <a:pt x="1704975" y="1466850"/>
                    </a:lnTo>
                    <a:lnTo>
                      <a:pt x="1685925" y="1295400"/>
                    </a:lnTo>
                    <a:lnTo>
                      <a:pt x="1828800" y="1123950"/>
                    </a:lnTo>
                    <a:lnTo>
                      <a:pt x="1943100" y="1295400"/>
                    </a:lnTo>
                    <a:lnTo>
                      <a:pt x="2009775" y="1209675"/>
                    </a:lnTo>
                    <a:lnTo>
                      <a:pt x="1933575" y="1123950"/>
                    </a:lnTo>
                    <a:lnTo>
                      <a:pt x="1981200" y="1057275"/>
                    </a:lnTo>
                    <a:lnTo>
                      <a:pt x="2105025" y="1104900"/>
                    </a:lnTo>
                    <a:lnTo>
                      <a:pt x="2152650" y="1009650"/>
                    </a:lnTo>
                    <a:lnTo>
                      <a:pt x="2124075" y="923925"/>
                    </a:lnTo>
                    <a:lnTo>
                      <a:pt x="2209800" y="847725"/>
                    </a:lnTo>
                    <a:lnTo>
                      <a:pt x="2276475" y="752475"/>
                    </a:lnTo>
                    <a:lnTo>
                      <a:pt x="2428875" y="676275"/>
                    </a:lnTo>
                    <a:lnTo>
                      <a:pt x="2590800" y="619125"/>
                    </a:lnTo>
                    <a:lnTo>
                      <a:pt x="2686050" y="619125"/>
                    </a:lnTo>
                    <a:lnTo>
                      <a:pt x="2838450" y="762000"/>
                    </a:lnTo>
                    <a:lnTo>
                      <a:pt x="2990850" y="800100"/>
                    </a:lnTo>
                    <a:lnTo>
                      <a:pt x="3105150" y="800100"/>
                    </a:lnTo>
                    <a:lnTo>
                      <a:pt x="3105150" y="752475"/>
                    </a:lnTo>
                    <a:lnTo>
                      <a:pt x="3057525" y="714375"/>
                    </a:lnTo>
                    <a:lnTo>
                      <a:pt x="3124200" y="628650"/>
                    </a:lnTo>
                    <a:lnTo>
                      <a:pt x="3171825" y="514350"/>
                    </a:lnTo>
                    <a:lnTo>
                      <a:pt x="3276600" y="361950"/>
                    </a:lnTo>
                    <a:lnTo>
                      <a:pt x="3400425" y="276225"/>
                    </a:lnTo>
                    <a:lnTo>
                      <a:pt x="3581400" y="276225"/>
                    </a:lnTo>
                    <a:lnTo>
                      <a:pt x="3676650" y="238125"/>
                    </a:lnTo>
                    <a:lnTo>
                      <a:pt x="3676650" y="161925"/>
                    </a:lnTo>
                    <a:lnTo>
                      <a:pt x="3590925" y="142875"/>
                    </a:lnTo>
                    <a:lnTo>
                      <a:pt x="3552825" y="85725"/>
                    </a:lnTo>
                    <a:lnTo>
                      <a:pt x="3657600" y="85725"/>
                    </a:lnTo>
                    <a:lnTo>
                      <a:pt x="3752850" y="123825"/>
                    </a:lnTo>
                    <a:lnTo>
                      <a:pt x="3819525" y="190500"/>
                    </a:lnTo>
                    <a:lnTo>
                      <a:pt x="4086225" y="247650"/>
                    </a:lnTo>
                    <a:lnTo>
                      <a:pt x="4210050" y="257175"/>
                    </a:lnTo>
                    <a:lnTo>
                      <a:pt x="4352925" y="266700"/>
                    </a:lnTo>
                    <a:lnTo>
                      <a:pt x="4429125" y="228600"/>
                    </a:lnTo>
                    <a:lnTo>
                      <a:pt x="4514850" y="276225"/>
                    </a:lnTo>
                    <a:lnTo>
                      <a:pt x="4448175" y="400050"/>
                    </a:lnTo>
                    <a:lnTo>
                      <a:pt x="4410075" y="485775"/>
                    </a:lnTo>
                    <a:lnTo>
                      <a:pt x="4410075" y="485775"/>
                    </a:lnTo>
                    <a:lnTo>
                      <a:pt x="4324350" y="561975"/>
                    </a:lnTo>
                    <a:lnTo>
                      <a:pt x="4324350" y="628650"/>
                    </a:lnTo>
                    <a:lnTo>
                      <a:pt x="4219575" y="781050"/>
                    </a:lnTo>
                    <a:lnTo>
                      <a:pt x="4381500" y="923925"/>
                    </a:lnTo>
                    <a:lnTo>
                      <a:pt x="4657725" y="1066800"/>
                    </a:lnTo>
                    <a:lnTo>
                      <a:pt x="4905375" y="1209675"/>
                    </a:lnTo>
                    <a:lnTo>
                      <a:pt x="5057775" y="1352550"/>
                    </a:lnTo>
                    <a:lnTo>
                      <a:pt x="5219700" y="1343025"/>
                    </a:lnTo>
                    <a:lnTo>
                      <a:pt x="5305425" y="1190625"/>
                    </a:lnTo>
                    <a:lnTo>
                      <a:pt x="5372100" y="952500"/>
                    </a:lnTo>
                    <a:lnTo>
                      <a:pt x="5400675" y="828675"/>
                    </a:lnTo>
                    <a:lnTo>
                      <a:pt x="5400675" y="666750"/>
                    </a:lnTo>
                    <a:lnTo>
                      <a:pt x="5372100" y="581025"/>
                    </a:lnTo>
                    <a:lnTo>
                      <a:pt x="5400675" y="485775"/>
                    </a:lnTo>
                    <a:lnTo>
                      <a:pt x="5400675" y="485775"/>
                    </a:lnTo>
                    <a:lnTo>
                      <a:pt x="5457825" y="371475"/>
                    </a:lnTo>
                    <a:lnTo>
                      <a:pt x="5419725" y="361950"/>
                    </a:lnTo>
                    <a:lnTo>
                      <a:pt x="5448300" y="238125"/>
                    </a:lnTo>
                    <a:lnTo>
                      <a:pt x="5505450" y="76200"/>
                    </a:lnTo>
                    <a:lnTo>
                      <a:pt x="5505450" y="28575"/>
                    </a:lnTo>
                    <a:lnTo>
                      <a:pt x="5572125" y="0"/>
                    </a:lnTo>
                    <a:lnTo>
                      <a:pt x="5638800" y="57150"/>
                    </a:lnTo>
                    <a:lnTo>
                      <a:pt x="5648325" y="209550"/>
                    </a:lnTo>
                    <a:lnTo>
                      <a:pt x="5715000" y="228600"/>
                    </a:lnTo>
                    <a:lnTo>
                      <a:pt x="5695950" y="295275"/>
                    </a:lnTo>
                    <a:lnTo>
                      <a:pt x="5743575" y="361950"/>
                    </a:lnTo>
                    <a:lnTo>
                      <a:pt x="5772150" y="476250"/>
                    </a:lnTo>
                    <a:lnTo>
                      <a:pt x="5791200" y="619125"/>
                    </a:lnTo>
                    <a:lnTo>
                      <a:pt x="5810250" y="714375"/>
                    </a:lnTo>
                    <a:lnTo>
                      <a:pt x="5867400" y="714375"/>
                    </a:lnTo>
                    <a:lnTo>
                      <a:pt x="5962650" y="657225"/>
                    </a:lnTo>
                    <a:lnTo>
                      <a:pt x="5991225" y="723900"/>
                    </a:lnTo>
                    <a:lnTo>
                      <a:pt x="6105525" y="819150"/>
                    </a:lnTo>
                    <a:lnTo>
                      <a:pt x="6134100" y="1009650"/>
                    </a:lnTo>
                    <a:lnTo>
                      <a:pt x="6134100" y="1114425"/>
                    </a:lnTo>
                    <a:lnTo>
                      <a:pt x="6219825" y="1209675"/>
                    </a:lnTo>
                    <a:lnTo>
                      <a:pt x="6267450" y="1362075"/>
                    </a:lnTo>
                    <a:lnTo>
                      <a:pt x="6238875" y="1457325"/>
                    </a:lnTo>
                    <a:lnTo>
                      <a:pt x="6315075" y="1552575"/>
                    </a:lnTo>
                    <a:lnTo>
                      <a:pt x="6305550" y="1628775"/>
                    </a:lnTo>
                    <a:lnTo>
                      <a:pt x="6438900" y="1704975"/>
                    </a:lnTo>
                    <a:lnTo>
                      <a:pt x="6524625" y="1704975"/>
                    </a:lnTo>
                    <a:lnTo>
                      <a:pt x="6562725" y="1800225"/>
                    </a:lnTo>
                    <a:lnTo>
                      <a:pt x="6696075" y="1866900"/>
                    </a:lnTo>
                    <a:lnTo>
                      <a:pt x="6724650" y="1838325"/>
                    </a:lnTo>
                    <a:lnTo>
                      <a:pt x="6791325" y="1895475"/>
                    </a:lnTo>
                    <a:lnTo>
                      <a:pt x="6762750" y="1933575"/>
                    </a:lnTo>
                    <a:lnTo>
                      <a:pt x="6858000" y="2019300"/>
                    </a:lnTo>
                    <a:lnTo>
                      <a:pt x="6905625" y="2152650"/>
                    </a:lnTo>
                    <a:lnTo>
                      <a:pt x="6905625" y="2266950"/>
                    </a:lnTo>
                    <a:lnTo>
                      <a:pt x="7000875" y="2343150"/>
                    </a:lnTo>
                    <a:lnTo>
                      <a:pt x="7000875" y="2343150"/>
                    </a:lnTo>
                    <a:lnTo>
                      <a:pt x="7105650" y="2352675"/>
                    </a:lnTo>
                    <a:lnTo>
                      <a:pt x="7105650" y="2314575"/>
                    </a:lnTo>
                    <a:lnTo>
                      <a:pt x="7162800" y="2381250"/>
                    </a:lnTo>
                    <a:lnTo>
                      <a:pt x="7162800" y="2524125"/>
                    </a:lnTo>
                    <a:lnTo>
                      <a:pt x="7219950" y="2600325"/>
                    </a:lnTo>
                    <a:lnTo>
                      <a:pt x="7353300" y="2667000"/>
                    </a:lnTo>
                    <a:lnTo>
                      <a:pt x="7439025" y="2800350"/>
                    </a:lnTo>
                    <a:lnTo>
                      <a:pt x="7496175" y="2905125"/>
                    </a:lnTo>
                    <a:lnTo>
                      <a:pt x="7572375" y="2933700"/>
                    </a:lnTo>
                    <a:lnTo>
                      <a:pt x="7610475" y="3076575"/>
                    </a:lnTo>
                    <a:lnTo>
                      <a:pt x="7610475" y="3295650"/>
                    </a:lnTo>
                    <a:lnTo>
                      <a:pt x="7610475" y="3409950"/>
                    </a:lnTo>
                    <a:lnTo>
                      <a:pt x="7658100" y="3524250"/>
                    </a:lnTo>
                    <a:lnTo>
                      <a:pt x="7696200" y="3629025"/>
                    </a:lnTo>
                    <a:lnTo>
                      <a:pt x="238125" y="3638550"/>
                    </a:lnTo>
                    <a:close/>
                  </a:path>
                </a:pathLst>
              </a:custGeom>
              <a:grpFill/>
              <a:ln w="508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3" name="Freeform 2"/>
              <p:cNvSpPr/>
              <p:nvPr/>
            </p:nvSpPr>
            <p:spPr>
              <a:xfrm>
                <a:off x="3819525" y="2343150"/>
                <a:ext cx="257175" cy="133350"/>
              </a:xfrm>
              <a:custGeom>
                <a:avLst/>
                <a:gdLst>
                  <a:gd name="connsiteX0" fmla="*/ 171450 w 257175"/>
                  <a:gd name="connsiteY0" fmla="*/ 133350 h 133350"/>
                  <a:gd name="connsiteX1" fmla="*/ 257175 w 257175"/>
                  <a:gd name="connsiteY1" fmla="*/ 47625 h 133350"/>
                  <a:gd name="connsiteX2" fmla="*/ 228600 w 257175"/>
                  <a:gd name="connsiteY2" fmla="*/ 0 h 133350"/>
                  <a:gd name="connsiteX3" fmla="*/ 123825 w 257175"/>
                  <a:gd name="connsiteY3" fmla="*/ 38100 h 133350"/>
                  <a:gd name="connsiteX4" fmla="*/ 57150 w 257175"/>
                  <a:gd name="connsiteY4" fmla="*/ 0 h 133350"/>
                  <a:gd name="connsiteX5" fmla="*/ 9525 w 257175"/>
                  <a:gd name="connsiteY5" fmla="*/ 38100 h 133350"/>
                  <a:gd name="connsiteX6" fmla="*/ 0 w 257175"/>
                  <a:gd name="connsiteY6" fmla="*/ 95250 h 133350"/>
                  <a:gd name="connsiteX7" fmla="*/ 85725 w 257175"/>
                  <a:gd name="connsiteY7" fmla="*/ 104775 h 133350"/>
                  <a:gd name="connsiteX8" fmla="*/ 171450 w 257175"/>
                  <a:gd name="connsiteY8" fmla="*/ 133350 h 133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7175" h="133350">
                    <a:moveTo>
                      <a:pt x="171450" y="133350"/>
                    </a:moveTo>
                    <a:lnTo>
                      <a:pt x="257175" y="47625"/>
                    </a:lnTo>
                    <a:lnTo>
                      <a:pt x="228600" y="0"/>
                    </a:lnTo>
                    <a:lnTo>
                      <a:pt x="123825" y="38100"/>
                    </a:lnTo>
                    <a:lnTo>
                      <a:pt x="57150" y="0"/>
                    </a:lnTo>
                    <a:lnTo>
                      <a:pt x="9525" y="38100"/>
                    </a:lnTo>
                    <a:lnTo>
                      <a:pt x="0" y="95250"/>
                    </a:lnTo>
                    <a:lnTo>
                      <a:pt x="85725" y="104775"/>
                    </a:lnTo>
                    <a:lnTo>
                      <a:pt x="171450" y="133350"/>
                    </a:lnTo>
                    <a:close/>
                  </a:path>
                </a:pathLst>
              </a:custGeom>
              <a:grpFill/>
              <a:ln w="508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5257800" y="1581150"/>
                <a:ext cx="2552700" cy="657225"/>
              </a:xfrm>
              <a:custGeom>
                <a:avLst/>
                <a:gdLst>
                  <a:gd name="connsiteX0" fmla="*/ 0 w 2552700"/>
                  <a:gd name="connsiteY0" fmla="*/ 209550 h 657225"/>
                  <a:gd name="connsiteX1" fmla="*/ 171450 w 2552700"/>
                  <a:gd name="connsiteY1" fmla="*/ 209550 h 657225"/>
                  <a:gd name="connsiteX2" fmla="*/ 266700 w 2552700"/>
                  <a:gd name="connsiteY2" fmla="*/ 209550 h 657225"/>
                  <a:gd name="connsiteX3" fmla="*/ 304800 w 2552700"/>
                  <a:gd name="connsiteY3" fmla="*/ 152400 h 657225"/>
                  <a:gd name="connsiteX4" fmla="*/ 419100 w 2552700"/>
                  <a:gd name="connsiteY4" fmla="*/ 161925 h 657225"/>
                  <a:gd name="connsiteX5" fmla="*/ 552450 w 2552700"/>
                  <a:gd name="connsiteY5" fmla="*/ 276225 h 657225"/>
                  <a:gd name="connsiteX6" fmla="*/ 676275 w 2552700"/>
                  <a:gd name="connsiteY6" fmla="*/ 371475 h 657225"/>
                  <a:gd name="connsiteX7" fmla="*/ 895350 w 2552700"/>
                  <a:gd name="connsiteY7" fmla="*/ 371475 h 657225"/>
                  <a:gd name="connsiteX8" fmla="*/ 952500 w 2552700"/>
                  <a:gd name="connsiteY8" fmla="*/ 390525 h 657225"/>
                  <a:gd name="connsiteX9" fmla="*/ 1114425 w 2552700"/>
                  <a:gd name="connsiteY9" fmla="*/ 304800 h 657225"/>
                  <a:gd name="connsiteX10" fmla="*/ 1038225 w 2552700"/>
                  <a:gd name="connsiteY10" fmla="*/ 209550 h 657225"/>
                  <a:gd name="connsiteX11" fmla="*/ 1152525 w 2552700"/>
                  <a:gd name="connsiteY11" fmla="*/ 180975 h 657225"/>
                  <a:gd name="connsiteX12" fmla="*/ 1190625 w 2552700"/>
                  <a:gd name="connsiteY12" fmla="*/ 123825 h 657225"/>
                  <a:gd name="connsiteX13" fmla="*/ 1228725 w 2552700"/>
                  <a:gd name="connsiteY13" fmla="*/ 85725 h 657225"/>
                  <a:gd name="connsiteX14" fmla="*/ 1390650 w 2552700"/>
                  <a:gd name="connsiteY14" fmla="*/ 95250 h 657225"/>
                  <a:gd name="connsiteX15" fmla="*/ 1562100 w 2552700"/>
                  <a:gd name="connsiteY15" fmla="*/ 142875 h 657225"/>
                  <a:gd name="connsiteX16" fmla="*/ 1685925 w 2552700"/>
                  <a:gd name="connsiteY16" fmla="*/ 276225 h 657225"/>
                  <a:gd name="connsiteX17" fmla="*/ 1800225 w 2552700"/>
                  <a:gd name="connsiteY17" fmla="*/ 390525 h 657225"/>
                  <a:gd name="connsiteX18" fmla="*/ 1914525 w 2552700"/>
                  <a:gd name="connsiteY18" fmla="*/ 542925 h 657225"/>
                  <a:gd name="connsiteX19" fmla="*/ 2133600 w 2552700"/>
                  <a:gd name="connsiteY19" fmla="*/ 561975 h 657225"/>
                  <a:gd name="connsiteX20" fmla="*/ 2362200 w 2552700"/>
                  <a:gd name="connsiteY20" fmla="*/ 619125 h 657225"/>
                  <a:gd name="connsiteX21" fmla="*/ 2362200 w 2552700"/>
                  <a:gd name="connsiteY21" fmla="*/ 647700 h 657225"/>
                  <a:gd name="connsiteX22" fmla="*/ 2552700 w 2552700"/>
                  <a:gd name="connsiteY22" fmla="*/ 657225 h 657225"/>
                  <a:gd name="connsiteX23" fmla="*/ 2428875 w 2552700"/>
                  <a:gd name="connsiteY23" fmla="*/ 600075 h 657225"/>
                  <a:gd name="connsiteX24" fmla="*/ 2486025 w 2552700"/>
                  <a:gd name="connsiteY24" fmla="*/ 581025 h 657225"/>
                  <a:gd name="connsiteX25" fmla="*/ 2286000 w 2552700"/>
                  <a:gd name="connsiteY25" fmla="*/ 495300 h 657225"/>
                  <a:gd name="connsiteX26" fmla="*/ 2362200 w 2552700"/>
                  <a:gd name="connsiteY26" fmla="*/ 466725 h 657225"/>
                  <a:gd name="connsiteX27" fmla="*/ 2190750 w 2552700"/>
                  <a:gd name="connsiteY27" fmla="*/ 409575 h 657225"/>
                  <a:gd name="connsiteX28" fmla="*/ 2228850 w 2552700"/>
                  <a:gd name="connsiteY28" fmla="*/ 333375 h 657225"/>
                  <a:gd name="connsiteX29" fmla="*/ 2095500 w 2552700"/>
                  <a:gd name="connsiteY29" fmla="*/ 333375 h 657225"/>
                  <a:gd name="connsiteX30" fmla="*/ 2028825 w 2552700"/>
                  <a:gd name="connsiteY30" fmla="*/ 276225 h 657225"/>
                  <a:gd name="connsiteX31" fmla="*/ 1990725 w 2552700"/>
                  <a:gd name="connsiteY31" fmla="*/ 133350 h 657225"/>
                  <a:gd name="connsiteX32" fmla="*/ 1885950 w 2552700"/>
                  <a:gd name="connsiteY32" fmla="*/ 85725 h 657225"/>
                  <a:gd name="connsiteX33" fmla="*/ 1809750 w 2552700"/>
                  <a:gd name="connsiteY33" fmla="*/ 0 h 657225"/>
                  <a:gd name="connsiteX34" fmla="*/ 228600 w 2552700"/>
                  <a:gd name="connsiteY34" fmla="*/ 0 h 657225"/>
                  <a:gd name="connsiteX35" fmla="*/ 114300 w 2552700"/>
                  <a:gd name="connsiteY35" fmla="*/ 38100 h 657225"/>
                  <a:gd name="connsiteX36" fmla="*/ 19050 w 2552700"/>
                  <a:gd name="connsiteY36" fmla="*/ 161925 h 657225"/>
                  <a:gd name="connsiteX37" fmla="*/ 0 w 2552700"/>
                  <a:gd name="connsiteY37" fmla="*/ 209550 h 657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552700" h="657225">
                    <a:moveTo>
                      <a:pt x="0" y="209550"/>
                    </a:moveTo>
                    <a:lnTo>
                      <a:pt x="171450" y="209550"/>
                    </a:lnTo>
                    <a:lnTo>
                      <a:pt x="266700" y="209550"/>
                    </a:lnTo>
                    <a:lnTo>
                      <a:pt x="304800" y="152400"/>
                    </a:lnTo>
                    <a:lnTo>
                      <a:pt x="419100" y="161925"/>
                    </a:lnTo>
                    <a:lnTo>
                      <a:pt x="552450" y="276225"/>
                    </a:lnTo>
                    <a:lnTo>
                      <a:pt x="676275" y="371475"/>
                    </a:lnTo>
                    <a:lnTo>
                      <a:pt x="895350" y="371475"/>
                    </a:lnTo>
                    <a:lnTo>
                      <a:pt x="952500" y="390525"/>
                    </a:lnTo>
                    <a:lnTo>
                      <a:pt x="1114425" y="304800"/>
                    </a:lnTo>
                    <a:lnTo>
                      <a:pt x="1038225" y="209550"/>
                    </a:lnTo>
                    <a:lnTo>
                      <a:pt x="1152525" y="180975"/>
                    </a:lnTo>
                    <a:lnTo>
                      <a:pt x="1190625" y="123825"/>
                    </a:lnTo>
                    <a:lnTo>
                      <a:pt x="1228725" y="85725"/>
                    </a:lnTo>
                    <a:lnTo>
                      <a:pt x="1390650" y="95250"/>
                    </a:lnTo>
                    <a:lnTo>
                      <a:pt x="1562100" y="142875"/>
                    </a:lnTo>
                    <a:lnTo>
                      <a:pt x="1685925" y="276225"/>
                    </a:lnTo>
                    <a:lnTo>
                      <a:pt x="1800225" y="390525"/>
                    </a:lnTo>
                    <a:lnTo>
                      <a:pt x="1914525" y="542925"/>
                    </a:lnTo>
                    <a:lnTo>
                      <a:pt x="2133600" y="561975"/>
                    </a:lnTo>
                    <a:lnTo>
                      <a:pt x="2362200" y="619125"/>
                    </a:lnTo>
                    <a:lnTo>
                      <a:pt x="2362200" y="647700"/>
                    </a:lnTo>
                    <a:lnTo>
                      <a:pt x="2552700" y="657225"/>
                    </a:lnTo>
                    <a:lnTo>
                      <a:pt x="2428875" y="600075"/>
                    </a:lnTo>
                    <a:lnTo>
                      <a:pt x="2486025" y="581025"/>
                    </a:lnTo>
                    <a:lnTo>
                      <a:pt x="2286000" y="495300"/>
                    </a:lnTo>
                    <a:lnTo>
                      <a:pt x="2362200" y="466725"/>
                    </a:lnTo>
                    <a:lnTo>
                      <a:pt x="2190750" y="409575"/>
                    </a:lnTo>
                    <a:lnTo>
                      <a:pt x="2228850" y="333375"/>
                    </a:lnTo>
                    <a:lnTo>
                      <a:pt x="2095500" y="333375"/>
                    </a:lnTo>
                    <a:lnTo>
                      <a:pt x="2028825" y="276225"/>
                    </a:lnTo>
                    <a:lnTo>
                      <a:pt x="1990725" y="133350"/>
                    </a:lnTo>
                    <a:lnTo>
                      <a:pt x="1885950" y="85725"/>
                    </a:lnTo>
                    <a:lnTo>
                      <a:pt x="1809750" y="0"/>
                    </a:lnTo>
                    <a:lnTo>
                      <a:pt x="228600" y="0"/>
                    </a:lnTo>
                    <a:lnTo>
                      <a:pt x="114300" y="38100"/>
                    </a:lnTo>
                    <a:lnTo>
                      <a:pt x="19050" y="161925"/>
                    </a:lnTo>
                    <a:lnTo>
                      <a:pt x="0" y="209550"/>
                    </a:lnTo>
                    <a:close/>
                  </a:path>
                </a:pathLst>
              </a:custGeom>
              <a:grpFill/>
              <a:ln w="508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2514600" y="1800225"/>
                <a:ext cx="771525" cy="381000"/>
              </a:xfrm>
              <a:custGeom>
                <a:avLst/>
                <a:gdLst>
                  <a:gd name="connsiteX0" fmla="*/ 0 w 771525"/>
                  <a:gd name="connsiteY0" fmla="*/ 381000 h 381000"/>
                  <a:gd name="connsiteX1" fmla="*/ 95250 w 771525"/>
                  <a:gd name="connsiteY1" fmla="*/ 371475 h 381000"/>
                  <a:gd name="connsiteX2" fmla="*/ 152400 w 771525"/>
                  <a:gd name="connsiteY2" fmla="*/ 342900 h 381000"/>
                  <a:gd name="connsiteX3" fmla="*/ 152400 w 771525"/>
                  <a:gd name="connsiteY3" fmla="*/ 342900 h 381000"/>
                  <a:gd name="connsiteX4" fmla="*/ 333375 w 771525"/>
                  <a:gd name="connsiteY4" fmla="*/ 219075 h 381000"/>
                  <a:gd name="connsiteX5" fmla="*/ 523875 w 771525"/>
                  <a:gd name="connsiteY5" fmla="*/ 123825 h 381000"/>
                  <a:gd name="connsiteX6" fmla="*/ 666750 w 771525"/>
                  <a:gd name="connsiteY6" fmla="*/ 57150 h 381000"/>
                  <a:gd name="connsiteX7" fmla="*/ 771525 w 771525"/>
                  <a:gd name="connsiteY7" fmla="*/ 0 h 381000"/>
                  <a:gd name="connsiteX8" fmla="*/ 581025 w 771525"/>
                  <a:gd name="connsiteY8" fmla="*/ 0 h 381000"/>
                  <a:gd name="connsiteX9" fmla="*/ 361950 w 771525"/>
                  <a:gd name="connsiteY9" fmla="*/ 28575 h 381000"/>
                  <a:gd name="connsiteX10" fmla="*/ 304800 w 771525"/>
                  <a:gd name="connsiteY10" fmla="*/ 114300 h 381000"/>
                  <a:gd name="connsiteX11" fmla="*/ 114300 w 771525"/>
                  <a:gd name="connsiteY11" fmla="*/ 171450 h 381000"/>
                  <a:gd name="connsiteX12" fmla="*/ 66675 w 771525"/>
                  <a:gd name="connsiteY12" fmla="*/ 257175 h 381000"/>
                  <a:gd name="connsiteX13" fmla="*/ 66675 w 771525"/>
                  <a:gd name="connsiteY13" fmla="*/ 323850 h 381000"/>
                  <a:gd name="connsiteX14" fmla="*/ 0 w 771525"/>
                  <a:gd name="connsiteY14" fmla="*/ 381000 h 381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71525" h="381000">
                    <a:moveTo>
                      <a:pt x="0" y="381000"/>
                    </a:moveTo>
                    <a:lnTo>
                      <a:pt x="95250" y="371475"/>
                    </a:lnTo>
                    <a:lnTo>
                      <a:pt x="152400" y="342900"/>
                    </a:lnTo>
                    <a:lnTo>
                      <a:pt x="152400" y="342900"/>
                    </a:lnTo>
                    <a:lnTo>
                      <a:pt x="333375" y="219075"/>
                    </a:lnTo>
                    <a:lnTo>
                      <a:pt x="523875" y="123825"/>
                    </a:lnTo>
                    <a:lnTo>
                      <a:pt x="666750" y="57150"/>
                    </a:lnTo>
                    <a:lnTo>
                      <a:pt x="771525" y="0"/>
                    </a:lnTo>
                    <a:lnTo>
                      <a:pt x="581025" y="0"/>
                    </a:lnTo>
                    <a:lnTo>
                      <a:pt x="361950" y="28575"/>
                    </a:lnTo>
                    <a:lnTo>
                      <a:pt x="304800" y="114300"/>
                    </a:lnTo>
                    <a:lnTo>
                      <a:pt x="114300" y="171450"/>
                    </a:lnTo>
                    <a:lnTo>
                      <a:pt x="66675" y="257175"/>
                    </a:lnTo>
                    <a:lnTo>
                      <a:pt x="66675" y="323850"/>
                    </a:lnTo>
                    <a:lnTo>
                      <a:pt x="0" y="381000"/>
                    </a:lnTo>
                    <a:close/>
                  </a:path>
                </a:pathLst>
              </a:custGeom>
              <a:grpFill/>
              <a:ln w="508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4" name="Freeform 13"/>
              <p:cNvSpPr/>
              <p:nvPr/>
            </p:nvSpPr>
            <p:spPr>
              <a:xfrm>
                <a:off x="1682685" y="1965489"/>
                <a:ext cx="358218" cy="197963"/>
              </a:xfrm>
              <a:custGeom>
                <a:avLst/>
                <a:gdLst>
                  <a:gd name="connsiteX0" fmla="*/ 287517 w 358218"/>
                  <a:gd name="connsiteY0" fmla="*/ 197963 h 197963"/>
                  <a:gd name="connsiteX1" fmla="*/ 358218 w 358218"/>
                  <a:gd name="connsiteY1" fmla="*/ 155542 h 197963"/>
                  <a:gd name="connsiteX2" fmla="*/ 296944 w 358218"/>
                  <a:gd name="connsiteY2" fmla="*/ 75414 h 197963"/>
                  <a:gd name="connsiteX3" fmla="*/ 249810 w 358218"/>
                  <a:gd name="connsiteY3" fmla="*/ 75414 h 197963"/>
                  <a:gd name="connsiteX4" fmla="*/ 240383 w 358218"/>
                  <a:gd name="connsiteY4" fmla="*/ 42420 h 197963"/>
                  <a:gd name="connsiteX5" fmla="*/ 188536 w 358218"/>
                  <a:gd name="connsiteY5" fmla="*/ 0 h 197963"/>
                  <a:gd name="connsiteX6" fmla="*/ 113121 w 358218"/>
                  <a:gd name="connsiteY6" fmla="*/ 18853 h 197963"/>
                  <a:gd name="connsiteX7" fmla="*/ 0 w 358218"/>
                  <a:gd name="connsiteY7" fmla="*/ 42420 h 197963"/>
                  <a:gd name="connsiteX8" fmla="*/ 23567 w 358218"/>
                  <a:gd name="connsiteY8" fmla="*/ 94268 h 197963"/>
                  <a:gd name="connsiteX9" fmla="*/ 127261 w 358218"/>
                  <a:gd name="connsiteY9" fmla="*/ 98981 h 197963"/>
                  <a:gd name="connsiteX10" fmla="*/ 207389 w 358218"/>
                  <a:gd name="connsiteY10" fmla="*/ 155542 h 197963"/>
                  <a:gd name="connsiteX11" fmla="*/ 235670 w 358218"/>
                  <a:gd name="connsiteY11" fmla="*/ 197963 h 197963"/>
                  <a:gd name="connsiteX12" fmla="*/ 287517 w 358218"/>
                  <a:gd name="connsiteY12" fmla="*/ 197963 h 197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58218" h="197963">
                    <a:moveTo>
                      <a:pt x="287517" y="197963"/>
                    </a:moveTo>
                    <a:lnTo>
                      <a:pt x="358218" y="155542"/>
                    </a:lnTo>
                    <a:lnTo>
                      <a:pt x="296944" y="75414"/>
                    </a:lnTo>
                    <a:lnTo>
                      <a:pt x="249810" y="75414"/>
                    </a:lnTo>
                    <a:lnTo>
                      <a:pt x="240383" y="42420"/>
                    </a:lnTo>
                    <a:lnTo>
                      <a:pt x="188536" y="0"/>
                    </a:lnTo>
                    <a:lnTo>
                      <a:pt x="113121" y="18853"/>
                    </a:lnTo>
                    <a:lnTo>
                      <a:pt x="0" y="42420"/>
                    </a:lnTo>
                    <a:lnTo>
                      <a:pt x="23567" y="94268"/>
                    </a:lnTo>
                    <a:lnTo>
                      <a:pt x="127261" y="98981"/>
                    </a:lnTo>
                    <a:lnTo>
                      <a:pt x="207389" y="155542"/>
                    </a:lnTo>
                    <a:lnTo>
                      <a:pt x="235670" y="197963"/>
                    </a:lnTo>
                    <a:lnTo>
                      <a:pt x="287517" y="197963"/>
                    </a:lnTo>
                    <a:close/>
                  </a:path>
                </a:pathLst>
              </a:custGeom>
              <a:grpFill/>
              <a:ln w="508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2634792" y="1743959"/>
                <a:ext cx="226243" cy="70701"/>
              </a:xfrm>
              <a:custGeom>
                <a:avLst/>
                <a:gdLst>
                  <a:gd name="connsiteX0" fmla="*/ 226243 w 226243"/>
                  <a:gd name="connsiteY0" fmla="*/ 37707 h 70701"/>
                  <a:gd name="connsiteX1" fmla="*/ 80128 w 226243"/>
                  <a:gd name="connsiteY1" fmla="*/ 70701 h 70701"/>
                  <a:gd name="connsiteX2" fmla="*/ 0 w 226243"/>
                  <a:gd name="connsiteY2" fmla="*/ 61274 h 70701"/>
                  <a:gd name="connsiteX3" fmla="*/ 51847 w 226243"/>
                  <a:gd name="connsiteY3" fmla="*/ 18853 h 70701"/>
                  <a:gd name="connsiteX4" fmla="*/ 108408 w 226243"/>
                  <a:gd name="connsiteY4" fmla="*/ 0 h 70701"/>
                  <a:gd name="connsiteX5" fmla="*/ 226243 w 226243"/>
                  <a:gd name="connsiteY5" fmla="*/ 37707 h 70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243" h="70701">
                    <a:moveTo>
                      <a:pt x="226243" y="37707"/>
                    </a:moveTo>
                    <a:lnTo>
                      <a:pt x="80128" y="70701"/>
                    </a:lnTo>
                    <a:lnTo>
                      <a:pt x="0" y="61274"/>
                    </a:lnTo>
                    <a:lnTo>
                      <a:pt x="51847" y="18853"/>
                    </a:lnTo>
                    <a:lnTo>
                      <a:pt x="108408" y="0"/>
                    </a:lnTo>
                    <a:lnTo>
                      <a:pt x="226243" y="37707"/>
                    </a:lnTo>
                    <a:close/>
                  </a:path>
                </a:pathLst>
              </a:custGeom>
              <a:grpFill/>
              <a:ln w="508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1847654" y="1758099"/>
                <a:ext cx="763571" cy="131975"/>
              </a:xfrm>
              <a:custGeom>
                <a:avLst/>
                <a:gdLst>
                  <a:gd name="connsiteX0" fmla="*/ 763571 w 763571"/>
                  <a:gd name="connsiteY0" fmla="*/ 9427 h 131975"/>
                  <a:gd name="connsiteX1" fmla="*/ 702297 w 763571"/>
                  <a:gd name="connsiteY1" fmla="*/ 70701 h 131975"/>
                  <a:gd name="connsiteX2" fmla="*/ 617455 w 763571"/>
                  <a:gd name="connsiteY2" fmla="*/ 65988 h 131975"/>
                  <a:gd name="connsiteX3" fmla="*/ 504334 w 763571"/>
                  <a:gd name="connsiteY3" fmla="*/ 108408 h 131975"/>
                  <a:gd name="connsiteX4" fmla="*/ 381785 w 763571"/>
                  <a:gd name="connsiteY4" fmla="*/ 131975 h 131975"/>
                  <a:gd name="connsiteX5" fmla="*/ 292231 w 763571"/>
                  <a:gd name="connsiteY5" fmla="*/ 131975 h 131975"/>
                  <a:gd name="connsiteX6" fmla="*/ 136688 w 763571"/>
                  <a:gd name="connsiteY6" fmla="*/ 122548 h 131975"/>
                  <a:gd name="connsiteX7" fmla="*/ 0 w 763571"/>
                  <a:gd name="connsiteY7" fmla="*/ 103695 h 131975"/>
                  <a:gd name="connsiteX8" fmla="*/ 9426 w 763571"/>
                  <a:gd name="connsiteY8" fmla="*/ 56561 h 131975"/>
                  <a:gd name="connsiteX9" fmla="*/ 117835 w 763571"/>
                  <a:gd name="connsiteY9" fmla="*/ 0 h 131975"/>
                  <a:gd name="connsiteX10" fmla="*/ 306371 w 763571"/>
                  <a:gd name="connsiteY10" fmla="*/ 70701 h 131975"/>
                  <a:gd name="connsiteX11" fmla="*/ 362932 w 763571"/>
                  <a:gd name="connsiteY11" fmla="*/ 56561 h 131975"/>
                  <a:gd name="connsiteX12" fmla="*/ 414779 w 763571"/>
                  <a:gd name="connsiteY12" fmla="*/ 56561 h 131975"/>
                  <a:gd name="connsiteX13" fmla="*/ 471340 w 763571"/>
                  <a:gd name="connsiteY13" fmla="*/ 75414 h 131975"/>
                  <a:gd name="connsiteX14" fmla="*/ 523187 w 763571"/>
                  <a:gd name="connsiteY14" fmla="*/ 47134 h 131975"/>
                  <a:gd name="connsiteX15" fmla="*/ 622169 w 763571"/>
                  <a:gd name="connsiteY15" fmla="*/ 23567 h 131975"/>
                  <a:gd name="connsiteX16" fmla="*/ 763571 w 763571"/>
                  <a:gd name="connsiteY16" fmla="*/ 9427 h 131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763571" h="131975">
                    <a:moveTo>
                      <a:pt x="763571" y="9427"/>
                    </a:moveTo>
                    <a:lnTo>
                      <a:pt x="702297" y="70701"/>
                    </a:lnTo>
                    <a:lnTo>
                      <a:pt x="617455" y="65988"/>
                    </a:lnTo>
                    <a:lnTo>
                      <a:pt x="504334" y="108408"/>
                    </a:lnTo>
                    <a:lnTo>
                      <a:pt x="381785" y="131975"/>
                    </a:lnTo>
                    <a:lnTo>
                      <a:pt x="292231" y="131975"/>
                    </a:lnTo>
                    <a:lnTo>
                      <a:pt x="136688" y="122548"/>
                    </a:lnTo>
                    <a:lnTo>
                      <a:pt x="0" y="103695"/>
                    </a:lnTo>
                    <a:lnTo>
                      <a:pt x="9426" y="56561"/>
                    </a:lnTo>
                    <a:lnTo>
                      <a:pt x="117835" y="0"/>
                    </a:lnTo>
                    <a:lnTo>
                      <a:pt x="306371" y="70701"/>
                    </a:lnTo>
                    <a:lnTo>
                      <a:pt x="362932" y="56561"/>
                    </a:lnTo>
                    <a:lnTo>
                      <a:pt x="414779" y="56561"/>
                    </a:lnTo>
                    <a:lnTo>
                      <a:pt x="471340" y="75414"/>
                    </a:lnTo>
                    <a:lnTo>
                      <a:pt x="523187" y="47134"/>
                    </a:lnTo>
                    <a:lnTo>
                      <a:pt x="622169" y="23567"/>
                    </a:lnTo>
                    <a:lnTo>
                      <a:pt x="763571" y="9427"/>
                    </a:lnTo>
                    <a:close/>
                  </a:path>
                </a:pathLst>
              </a:custGeom>
              <a:grpFill/>
              <a:ln w="508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0" name="Freeform 19"/>
              <p:cNvSpPr/>
              <p:nvPr/>
            </p:nvSpPr>
            <p:spPr>
              <a:xfrm>
                <a:off x="1267905" y="1729819"/>
                <a:ext cx="457200" cy="193249"/>
              </a:xfrm>
              <a:custGeom>
                <a:avLst/>
                <a:gdLst>
                  <a:gd name="connsiteX0" fmla="*/ 419493 w 457200"/>
                  <a:gd name="connsiteY0" fmla="*/ 42420 h 193249"/>
                  <a:gd name="connsiteX1" fmla="*/ 457200 w 457200"/>
                  <a:gd name="connsiteY1" fmla="*/ 108408 h 193249"/>
                  <a:gd name="connsiteX2" fmla="*/ 457200 w 457200"/>
                  <a:gd name="connsiteY2" fmla="*/ 141402 h 193249"/>
                  <a:gd name="connsiteX3" fmla="*/ 315798 w 457200"/>
                  <a:gd name="connsiteY3" fmla="*/ 155542 h 193249"/>
                  <a:gd name="connsiteX4" fmla="*/ 301658 w 457200"/>
                  <a:gd name="connsiteY4" fmla="*/ 117835 h 193249"/>
                  <a:gd name="connsiteX5" fmla="*/ 259237 w 457200"/>
                  <a:gd name="connsiteY5" fmla="*/ 155542 h 193249"/>
                  <a:gd name="connsiteX6" fmla="*/ 94268 w 457200"/>
                  <a:gd name="connsiteY6" fmla="*/ 193249 h 193249"/>
                  <a:gd name="connsiteX7" fmla="*/ 0 w 457200"/>
                  <a:gd name="connsiteY7" fmla="*/ 183822 h 193249"/>
                  <a:gd name="connsiteX8" fmla="*/ 0 w 457200"/>
                  <a:gd name="connsiteY8" fmla="*/ 131975 h 193249"/>
                  <a:gd name="connsiteX9" fmla="*/ 70701 w 457200"/>
                  <a:gd name="connsiteY9" fmla="*/ 65987 h 193249"/>
                  <a:gd name="connsiteX10" fmla="*/ 164969 w 457200"/>
                  <a:gd name="connsiteY10" fmla="*/ 75414 h 193249"/>
                  <a:gd name="connsiteX11" fmla="*/ 197963 w 457200"/>
                  <a:gd name="connsiteY11" fmla="*/ 117835 h 193249"/>
                  <a:gd name="connsiteX12" fmla="*/ 278091 w 457200"/>
                  <a:gd name="connsiteY12" fmla="*/ 108408 h 193249"/>
                  <a:gd name="connsiteX13" fmla="*/ 183823 w 457200"/>
                  <a:gd name="connsiteY13" fmla="*/ 37707 h 193249"/>
                  <a:gd name="connsiteX14" fmla="*/ 226243 w 457200"/>
                  <a:gd name="connsiteY14" fmla="*/ 0 h 193249"/>
                  <a:gd name="connsiteX15" fmla="*/ 306371 w 457200"/>
                  <a:gd name="connsiteY15" fmla="*/ 47134 h 193249"/>
                  <a:gd name="connsiteX16" fmla="*/ 419493 w 457200"/>
                  <a:gd name="connsiteY16" fmla="*/ 42420 h 193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57200" h="193249">
                    <a:moveTo>
                      <a:pt x="419493" y="42420"/>
                    </a:moveTo>
                    <a:lnTo>
                      <a:pt x="457200" y="108408"/>
                    </a:lnTo>
                    <a:lnTo>
                      <a:pt x="457200" y="141402"/>
                    </a:lnTo>
                    <a:lnTo>
                      <a:pt x="315798" y="155542"/>
                    </a:lnTo>
                    <a:lnTo>
                      <a:pt x="301658" y="117835"/>
                    </a:lnTo>
                    <a:lnTo>
                      <a:pt x="259237" y="155542"/>
                    </a:lnTo>
                    <a:lnTo>
                      <a:pt x="94268" y="193249"/>
                    </a:lnTo>
                    <a:lnTo>
                      <a:pt x="0" y="183822"/>
                    </a:lnTo>
                    <a:lnTo>
                      <a:pt x="0" y="131975"/>
                    </a:lnTo>
                    <a:lnTo>
                      <a:pt x="70701" y="65987"/>
                    </a:lnTo>
                    <a:lnTo>
                      <a:pt x="164969" y="75414"/>
                    </a:lnTo>
                    <a:lnTo>
                      <a:pt x="197963" y="117835"/>
                    </a:lnTo>
                    <a:lnTo>
                      <a:pt x="278091" y="108408"/>
                    </a:lnTo>
                    <a:lnTo>
                      <a:pt x="183823" y="37707"/>
                    </a:lnTo>
                    <a:lnTo>
                      <a:pt x="226243" y="0"/>
                    </a:lnTo>
                    <a:lnTo>
                      <a:pt x="306371" y="47134"/>
                    </a:lnTo>
                    <a:lnTo>
                      <a:pt x="419493" y="42420"/>
                    </a:lnTo>
                    <a:close/>
                  </a:path>
                </a:pathLst>
              </a:custGeom>
              <a:grpFill/>
              <a:ln w="508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1" name="Freeform 20"/>
              <p:cNvSpPr/>
              <p:nvPr/>
            </p:nvSpPr>
            <p:spPr>
              <a:xfrm>
                <a:off x="1074656" y="1758099"/>
                <a:ext cx="183822" cy="136689"/>
              </a:xfrm>
              <a:custGeom>
                <a:avLst/>
                <a:gdLst>
                  <a:gd name="connsiteX0" fmla="*/ 113121 w 183822"/>
                  <a:gd name="connsiteY0" fmla="*/ 0 h 136689"/>
                  <a:gd name="connsiteX1" fmla="*/ 183822 w 183822"/>
                  <a:gd name="connsiteY1" fmla="*/ 32994 h 136689"/>
                  <a:gd name="connsiteX2" fmla="*/ 131975 w 183822"/>
                  <a:gd name="connsiteY2" fmla="*/ 136689 h 136689"/>
                  <a:gd name="connsiteX3" fmla="*/ 28280 w 183822"/>
                  <a:gd name="connsiteY3" fmla="*/ 131975 h 136689"/>
                  <a:gd name="connsiteX4" fmla="*/ 0 w 183822"/>
                  <a:gd name="connsiteY4" fmla="*/ 113122 h 136689"/>
                  <a:gd name="connsiteX5" fmla="*/ 56560 w 183822"/>
                  <a:gd name="connsiteY5" fmla="*/ 94268 h 136689"/>
                  <a:gd name="connsiteX6" fmla="*/ 56560 w 183822"/>
                  <a:gd name="connsiteY6" fmla="*/ 37707 h 136689"/>
                  <a:gd name="connsiteX7" fmla="*/ 113121 w 183822"/>
                  <a:gd name="connsiteY7" fmla="*/ 0 h 1366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822" h="136689">
                    <a:moveTo>
                      <a:pt x="113121" y="0"/>
                    </a:moveTo>
                    <a:lnTo>
                      <a:pt x="183822" y="32994"/>
                    </a:lnTo>
                    <a:lnTo>
                      <a:pt x="131975" y="136689"/>
                    </a:lnTo>
                    <a:lnTo>
                      <a:pt x="28280" y="131975"/>
                    </a:lnTo>
                    <a:lnTo>
                      <a:pt x="0" y="113122"/>
                    </a:lnTo>
                    <a:lnTo>
                      <a:pt x="56560" y="94268"/>
                    </a:lnTo>
                    <a:lnTo>
                      <a:pt x="56560" y="37707"/>
                    </a:lnTo>
                    <a:lnTo>
                      <a:pt x="113121" y="0"/>
                    </a:lnTo>
                    <a:close/>
                  </a:path>
                </a:pathLst>
              </a:custGeom>
              <a:grpFill/>
              <a:ln w="508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23" name="Freeform 22"/>
              <p:cNvSpPr/>
              <p:nvPr/>
            </p:nvSpPr>
            <p:spPr>
              <a:xfrm>
                <a:off x="239790" y="1569827"/>
                <a:ext cx="828076" cy="303734"/>
              </a:xfrm>
              <a:custGeom>
                <a:avLst/>
                <a:gdLst>
                  <a:gd name="connsiteX0" fmla="*/ 722568 w 828076"/>
                  <a:gd name="connsiteY0" fmla="*/ 303734 h 303734"/>
                  <a:gd name="connsiteX1" fmla="*/ 828076 w 828076"/>
                  <a:gd name="connsiteY1" fmla="*/ 223804 h 303734"/>
                  <a:gd name="connsiteX2" fmla="*/ 725765 w 828076"/>
                  <a:gd name="connsiteY2" fmla="*/ 153465 h 303734"/>
                  <a:gd name="connsiteX3" fmla="*/ 687399 w 828076"/>
                  <a:gd name="connsiteY3" fmla="*/ 172649 h 303734"/>
                  <a:gd name="connsiteX4" fmla="*/ 585088 w 828076"/>
                  <a:gd name="connsiteY4" fmla="*/ 172649 h 303734"/>
                  <a:gd name="connsiteX5" fmla="*/ 588286 w 828076"/>
                  <a:gd name="connsiteY5" fmla="*/ 118296 h 303734"/>
                  <a:gd name="connsiteX6" fmla="*/ 495567 w 828076"/>
                  <a:gd name="connsiteY6" fmla="*/ 70338 h 303734"/>
                  <a:gd name="connsiteX7" fmla="*/ 354890 w 828076"/>
                  <a:gd name="connsiteY7" fmla="*/ 105507 h 303734"/>
                  <a:gd name="connsiteX8" fmla="*/ 255776 w 828076"/>
                  <a:gd name="connsiteY8" fmla="*/ 41563 h 303734"/>
                  <a:gd name="connsiteX9" fmla="*/ 281354 w 828076"/>
                  <a:gd name="connsiteY9" fmla="*/ 0 h 303734"/>
                  <a:gd name="connsiteX10" fmla="*/ 0 w 828076"/>
                  <a:gd name="connsiteY10" fmla="*/ 3197 h 303734"/>
                  <a:gd name="connsiteX11" fmla="*/ 0 w 828076"/>
                  <a:gd name="connsiteY11" fmla="*/ 204621 h 303734"/>
                  <a:gd name="connsiteX12" fmla="*/ 57550 w 828076"/>
                  <a:gd name="connsiteY12" fmla="*/ 220607 h 303734"/>
                  <a:gd name="connsiteX13" fmla="*/ 86325 w 828076"/>
                  <a:gd name="connsiteY13" fmla="*/ 191832 h 303734"/>
                  <a:gd name="connsiteX14" fmla="*/ 274960 w 828076"/>
                  <a:gd name="connsiteY14" fmla="*/ 227001 h 303734"/>
                  <a:gd name="connsiteX15" fmla="*/ 313326 w 828076"/>
                  <a:gd name="connsiteY15" fmla="*/ 204621 h 303734"/>
                  <a:gd name="connsiteX16" fmla="*/ 358087 w 828076"/>
                  <a:gd name="connsiteY16" fmla="*/ 204621 h 303734"/>
                  <a:gd name="connsiteX17" fmla="*/ 537130 w 828076"/>
                  <a:gd name="connsiteY17" fmla="*/ 274959 h 303734"/>
                  <a:gd name="connsiteX18" fmla="*/ 597877 w 828076"/>
                  <a:gd name="connsiteY18" fmla="*/ 297339 h 303734"/>
                  <a:gd name="connsiteX19" fmla="*/ 597877 w 828076"/>
                  <a:gd name="connsiteY19" fmla="*/ 297339 h 303734"/>
                  <a:gd name="connsiteX20" fmla="*/ 565905 w 828076"/>
                  <a:gd name="connsiteY20" fmla="*/ 230198 h 303734"/>
                  <a:gd name="connsiteX21" fmla="*/ 575497 w 828076"/>
                  <a:gd name="connsiteY21" fmla="*/ 195029 h 303734"/>
                  <a:gd name="connsiteX22" fmla="*/ 607469 w 828076"/>
                  <a:gd name="connsiteY22" fmla="*/ 230198 h 303734"/>
                  <a:gd name="connsiteX23" fmla="*/ 668216 w 828076"/>
                  <a:gd name="connsiteY23" fmla="*/ 239790 h 303734"/>
                  <a:gd name="connsiteX24" fmla="*/ 722568 w 828076"/>
                  <a:gd name="connsiteY24" fmla="*/ 303734 h 303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828076" h="303734">
                    <a:moveTo>
                      <a:pt x="722568" y="303734"/>
                    </a:moveTo>
                    <a:lnTo>
                      <a:pt x="828076" y="223804"/>
                    </a:lnTo>
                    <a:lnTo>
                      <a:pt x="725765" y="153465"/>
                    </a:lnTo>
                    <a:lnTo>
                      <a:pt x="687399" y="172649"/>
                    </a:lnTo>
                    <a:lnTo>
                      <a:pt x="585088" y="172649"/>
                    </a:lnTo>
                    <a:lnTo>
                      <a:pt x="588286" y="118296"/>
                    </a:lnTo>
                    <a:lnTo>
                      <a:pt x="495567" y="70338"/>
                    </a:lnTo>
                    <a:lnTo>
                      <a:pt x="354890" y="105507"/>
                    </a:lnTo>
                    <a:lnTo>
                      <a:pt x="255776" y="41563"/>
                    </a:lnTo>
                    <a:lnTo>
                      <a:pt x="281354" y="0"/>
                    </a:lnTo>
                    <a:lnTo>
                      <a:pt x="0" y="3197"/>
                    </a:lnTo>
                    <a:lnTo>
                      <a:pt x="0" y="204621"/>
                    </a:lnTo>
                    <a:lnTo>
                      <a:pt x="57550" y="220607"/>
                    </a:lnTo>
                    <a:lnTo>
                      <a:pt x="86325" y="191832"/>
                    </a:lnTo>
                    <a:lnTo>
                      <a:pt x="274960" y="227001"/>
                    </a:lnTo>
                    <a:lnTo>
                      <a:pt x="313326" y="204621"/>
                    </a:lnTo>
                    <a:lnTo>
                      <a:pt x="358087" y="204621"/>
                    </a:lnTo>
                    <a:lnTo>
                      <a:pt x="537130" y="274959"/>
                    </a:lnTo>
                    <a:lnTo>
                      <a:pt x="597877" y="297339"/>
                    </a:lnTo>
                    <a:lnTo>
                      <a:pt x="597877" y="297339"/>
                    </a:lnTo>
                    <a:lnTo>
                      <a:pt x="565905" y="230198"/>
                    </a:lnTo>
                    <a:lnTo>
                      <a:pt x="575497" y="195029"/>
                    </a:lnTo>
                    <a:lnTo>
                      <a:pt x="607469" y="230198"/>
                    </a:lnTo>
                    <a:lnTo>
                      <a:pt x="668216" y="239790"/>
                    </a:lnTo>
                    <a:lnTo>
                      <a:pt x="722568" y="303734"/>
                    </a:lnTo>
                    <a:close/>
                  </a:path>
                </a:pathLst>
              </a:custGeom>
              <a:grpFill/>
              <a:ln w="50800"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6025154" y="1864288"/>
              <a:ext cx="2761866" cy="3495387"/>
              <a:chOff x="5895117" y="1503995"/>
              <a:chExt cx="1491886" cy="1952112"/>
            </a:xfrm>
          </p:grpSpPr>
          <p:sp>
            <p:nvSpPr>
              <p:cNvPr id="6" name="Freeform 5"/>
              <p:cNvSpPr/>
              <p:nvPr/>
            </p:nvSpPr>
            <p:spPr>
              <a:xfrm>
                <a:off x="5895117" y="1503995"/>
                <a:ext cx="434667" cy="265356"/>
              </a:xfrm>
              <a:custGeom>
                <a:avLst/>
                <a:gdLst>
                  <a:gd name="connsiteX0" fmla="*/ 6980 w 432770"/>
                  <a:gd name="connsiteY0" fmla="*/ 0 h 286186"/>
                  <a:gd name="connsiteX1" fmla="*/ 0 w 432770"/>
                  <a:gd name="connsiteY1" fmla="*/ 167523 h 286186"/>
                  <a:gd name="connsiteX2" fmla="*/ 118663 w 432770"/>
                  <a:gd name="connsiteY2" fmla="*/ 279206 h 286186"/>
                  <a:gd name="connsiteX3" fmla="*/ 293167 w 432770"/>
                  <a:gd name="connsiteY3" fmla="*/ 286186 h 286186"/>
                  <a:gd name="connsiteX4" fmla="*/ 432770 w 432770"/>
                  <a:gd name="connsiteY4" fmla="*/ 167523 h 286186"/>
                  <a:gd name="connsiteX5" fmla="*/ 432770 w 432770"/>
                  <a:gd name="connsiteY5" fmla="*/ 13960 h 286186"/>
                  <a:gd name="connsiteX6" fmla="*/ 6980 w 432770"/>
                  <a:gd name="connsiteY6" fmla="*/ 0 h 286186"/>
                  <a:gd name="connsiteX0" fmla="*/ 6980 w 432770"/>
                  <a:gd name="connsiteY0" fmla="*/ 0 h 286186"/>
                  <a:gd name="connsiteX1" fmla="*/ 0 w 432770"/>
                  <a:gd name="connsiteY1" fmla="*/ 167523 h 286186"/>
                  <a:gd name="connsiteX2" fmla="*/ 118663 w 432770"/>
                  <a:gd name="connsiteY2" fmla="*/ 279206 h 286186"/>
                  <a:gd name="connsiteX3" fmla="*/ 293167 w 432770"/>
                  <a:gd name="connsiteY3" fmla="*/ 286186 h 286186"/>
                  <a:gd name="connsiteX4" fmla="*/ 432770 w 432770"/>
                  <a:gd name="connsiteY4" fmla="*/ 167523 h 286186"/>
                  <a:gd name="connsiteX5" fmla="*/ 426852 w 432770"/>
                  <a:gd name="connsiteY5" fmla="*/ 8041 h 286186"/>
                  <a:gd name="connsiteX6" fmla="*/ 6980 w 432770"/>
                  <a:gd name="connsiteY6" fmla="*/ 0 h 286186"/>
                  <a:gd name="connsiteX0" fmla="*/ 6980 w 432770"/>
                  <a:gd name="connsiteY0" fmla="*/ 3796 h 278145"/>
                  <a:gd name="connsiteX1" fmla="*/ 0 w 432770"/>
                  <a:gd name="connsiteY1" fmla="*/ 159482 h 278145"/>
                  <a:gd name="connsiteX2" fmla="*/ 118663 w 432770"/>
                  <a:gd name="connsiteY2" fmla="*/ 271165 h 278145"/>
                  <a:gd name="connsiteX3" fmla="*/ 293167 w 432770"/>
                  <a:gd name="connsiteY3" fmla="*/ 278145 h 278145"/>
                  <a:gd name="connsiteX4" fmla="*/ 432770 w 432770"/>
                  <a:gd name="connsiteY4" fmla="*/ 159482 h 278145"/>
                  <a:gd name="connsiteX5" fmla="*/ 426852 w 432770"/>
                  <a:gd name="connsiteY5" fmla="*/ 0 h 278145"/>
                  <a:gd name="connsiteX6" fmla="*/ 6980 w 432770"/>
                  <a:gd name="connsiteY6" fmla="*/ 3796 h 278145"/>
                  <a:gd name="connsiteX0" fmla="*/ 0 w 434667"/>
                  <a:gd name="connsiteY0" fmla="*/ 3796 h 278145"/>
                  <a:gd name="connsiteX1" fmla="*/ 1897 w 434667"/>
                  <a:gd name="connsiteY1" fmla="*/ 159482 h 278145"/>
                  <a:gd name="connsiteX2" fmla="*/ 120560 w 434667"/>
                  <a:gd name="connsiteY2" fmla="*/ 271165 h 278145"/>
                  <a:gd name="connsiteX3" fmla="*/ 295064 w 434667"/>
                  <a:gd name="connsiteY3" fmla="*/ 278145 h 278145"/>
                  <a:gd name="connsiteX4" fmla="*/ 434667 w 434667"/>
                  <a:gd name="connsiteY4" fmla="*/ 159482 h 278145"/>
                  <a:gd name="connsiteX5" fmla="*/ 428749 w 434667"/>
                  <a:gd name="connsiteY5" fmla="*/ 0 h 278145"/>
                  <a:gd name="connsiteX6" fmla="*/ 0 w 434667"/>
                  <a:gd name="connsiteY6" fmla="*/ 3796 h 278145"/>
                  <a:gd name="connsiteX0" fmla="*/ 0 w 442135"/>
                  <a:gd name="connsiteY0" fmla="*/ 3796 h 271165"/>
                  <a:gd name="connsiteX1" fmla="*/ 1897 w 442135"/>
                  <a:gd name="connsiteY1" fmla="*/ 159482 h 271165"/>
                  <a:gd name="connsiteX2" fmla="*/ 120560 w 442135"/>
                  <a:gd name="connsiteY2" fmla="*/ 271165 h 271165"/>
                  <a:gd name="connsiteX3" fmla="*/ 442135 w 442135"/>
                  <a:gd name="connsiteY3" fmla="*/ 265356 h 271165"/>
                  <a:gd name="connsiteX4" fmla="*/ 434667 w 442135"/>
                  <a:gd name="connsiteY4" fmla="*/ 159482 h 271165"/>
                  <a:gd name="connsiteX5" fmla="*/ 428749 w 442135"/>
                  <a:gd name="connsiteY5" fmla="*/ 0 h 271165"/>
                  <a:gd name="connsiteX6" fmla="*/ 0 w 442135"/>
                  <a:gd name="connsiteY6" fmla="*/ 3796 h 271165"/>
                  <a:gd name="connsiteX0" fmla="*/ 0 w 442135"/>
                  <a:gd name="connsiteY0" fmla="*/ 3796 h 265356"/>
                  <a:gd name="connsiteX1" fmla="*/ 1897 w 442135"/>
                  <a:gd name="connsiteY1" fmla="*/ 159482 h 265356"/>
                  <a:gd name="connsiteX2" fmla="*/ 120560 w 442135"/>
                  <a:gd name="connsiteY2" fmla="*/ 258376 h 265356"/>
                  <a:gd name="connsiteX3" fmla="*/ 442135 w 442135"/>
                  <a:gd name="connsiteY3" fmla="*/ 265356 h 265356"/>
                  <a:gd name="connsiteX4" fmla="*/ 434667 w 442135"/>
                  <a:gd name="connsiteY4" fmla="*/ 159482 h 265356"/>
                  <a:gd name="connsiteX5" fmla="*/ 428749 w 442135"/>
                  <a:gd name="connsiteY5" fmla="*/ 0 h 265356"/>
                  <a:gd name="connsiteX6" fmla="*/ 0 w 442135"/>
                  <a:gd name="connsiteY6" fmla="*/ 3796 h 265356"/>
                  <a:gd name="connsiteX0" fmla="*/ 0 w 434667"/>
                  <a:gd name="connsiteY0" fmla="*/ 3796 h 265356"/>
                  <a:gd name="connsiteX1" fmla="*/ 1897 w 434667"/>
                  <a:gd name="connsiteY1" fmla="*/ 159482 h 265356"/>
                  <a:gd name="connsiteX2" fmla="*/ 120560 w 434667"/>
                  <a:gd name="connsiteY2" fmla="*/ 258376 h 265356"/>
                  <a:gd name="connsiteX3" fmla="*/ 429346 w 434667"/>
                  <a:gd name="connsiteY3" fmla="*/ 265356 h 265356"/>
                  <a:gd name="connsiteX4" fmla="*/ 434667 w 434667"/>
                  <a:gd name="connsiteY4" fmla="*/ 159482 h 265356"/>
                  <a:gd name="connsiteX5" fmla="*/ 428749 w 434667"/>
                  <a:gd name="connsiteY5" fmla="*/ 0 h 265356"/>
                  <a:gd name="connsiteX6" fmla="*/ 0 w 434667"/>
                  <a:gd name="connsiteY6" fmla="*/ 3796 h 265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4667" h="265356">
                    <a:moveTo>
                      <a:pt x="0" y="3796"/>
                    </a:moveTo>
                    <a:cubicBezTo>
                      <a:pt x="632" y="55691"/>
                      <a:pt x="1265" y="107587"/>
                      <a:pt x="1897" y="159482"/>
                    </a:cubicBezTo>
                    <a:lnTo>
                      <a:pt x="120560" y="258376"/>
                    </a:lnTo>
                    <a:lnTo>
                      <a:pt x="429346" y="265356"/>
                    </a:lnTo>
                    <a:lnTo>
                      <a:pt x="434667" y="159482"/>
                    </a:lnTo>
                    <a:lnTo>
                      <a:pt x="428749" y="0"/>
                    </a:lnTo>
                    <a:lnTo>
                      <a:pt x="0" y="3796"/>
                    </a:lnTo>
                    <a:close/>
                  </a:path>
                </a:pathLst>
              </a:custGeom>
              <a:solidFill>
                <a:srgbClr val="00B050">
                  <a:alpha val="18000"/>
                </a:srgbClr>
              </a:solidFill>
              <a:ln w="254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" name="Freeform 6"/>
              <p:cNvSpPr/>
              <p:nvPr/>
            </p:nvSpPr>
            <p:spPr>
              <a:xfrm>
                <a:off x="6021033" y="1763870"/>
                <a:ext cx="1365970" cy="1692237"/>
              </a:xfrm>
              <a:custGeom>
                <a:avLst/>
                <a:gdLst>
                  <a:gd name="connsiteX0" fmla="*/ 0 w 1296786"/>
                  <a:gd name="connsiteY0" fmla="*/ 11083 h 1684713"/>
                  <a:gd name="connsiteX1" fmla="*/ 72044 w 1296786"/>
                  <a:gd name="connsiteY1" fmla="*/ 421178 h 1684713"/>
                  <a:gd name="connsiteX2" fmla="*/ 266008 w 1296786"/>
                  <a:gd name="connsiteY2" fmla="*/ 554182 h 1684713"/>
                  <a:gd name="connsiteX3" fmla="*/ 299259 w 1296786"/>
                  <a:gd name="connsiteY3" fmla="*/ 653934 h 1684713"/>
                  <a:gd name="connsiteX4" fmla="*/ 232757 w 1296786"/>
                  <a:gd name="connsiteY4" fmla="*/ 886691 h 1684713"/>
                  <a:gd name="connsiteX5" fmla="*/ 332509 w 1296786"/>
                  <a:gd name="connsiteY5" fmla="*/ 1230283 h 1684713"/>
                  <a:gd name="connsiteX6" fmla="*/ 509848 w 1296786"/>
                  <a:gd name="connsiteY6" fmla="*/ 1612669 h 1684713"/>
                  <a:gd name="connsiteX7" fmla="*/ 886691 w 1296786"/>
                  <a:gd name="connsiteY7" fmla="*/ 1684713 h 1684713"/>
                  <a:gd name="connsiteX8" fmla="*/ 1064029 w 1296786"/>
                  <a:gd name="connsiteY8" fmla="*/ 1651462 h 1684713"/>
                  <a:gd name="connsiteX9" fmla="*/ 1102822 w 1296786"/>
                  <a:gd name="connsiteY9" fmla="*/ 1490749 h 1684713"/>
                  <a:gd name="connsiteX10" fmla="*/ 1296786 w 1296786"/>
                  <a:gd name="connsiteY10" fmla="*/ 1385454 h 1684713"/>
                  <a:gd name="connsiteX11" fmla="*/ 1202575 w 1296786"/>
                  <a:gd name="connsiteY11" fmla="*/ 1036320 h 1684713"/>
                  <a:gd name="connsiteX12" fmla="*/ 598517 w 1296786"/>
                  <a:gd name="connsiteY12" fmla="*/ 714894 h 1684713"/>
                  <a:gd name="connsiteX13" fmla="*/ 426720 w 1296786"/>
                  <a:gd name="connsiteY13" fmla="*/ 299258 h 1684713"/>
                  <a:gd name="connsiteX14" fmla="*/ 254924 w 1296786"/>
                  <a:gd name="connsiteY14" fmla="*/ 160713 h 1684713"/>
                  <a:gd name="connsiteX15" fmla="*/ 232757 w 1296786"/>
                  <a:gd name="connsiteY15" fmla="*/ 0 h 1684713"/>
                  <a:gd name="connsiteX16" fmla="*/ 232757 w 1296786"/>
                  <a:gd name="connsiteY16" fmla="*/ 0 h 1684713"/>
                  <a:gd name="connsiteX0" fmla="*/ 0 w 1296786"/>
                  <a:gd name="connsiteY0" fmla="*/ 11083 h 1684713"/>
                  <a:gd name="connsiteX1" fmla="*/ 72044 w 1296786"/>
                  <a:gd name="connsiteY1" fmla="*/ 421178 h 1684713"/>
                  <a:gd name="connsiteX2" fmla="*/ 266008 w 1296786"/>
                  <a:gd name="connsiteY2" fmla="*/ 554182 h 1684713"/>
                  <a:gd name="connsiteX3" fmla="*/ 299259 w 1296786"/>
                  <a:gd name="connsiteY3" fmla="*/ 653934 h 1684713"/>
                  <a:gd name="connsiteX4" fmla="*/ 232757 w 1296786"/>
                  <a:gd name="connsiteY4" fmla="*/ 886691 h 1684713"/>
                  <a:gd name="connsiteX5" fmla="*/ 332509 w 1296786"/>
                  <a:gd name="connsiteY5" fmla="*/ 1230283 h 1684713"/>
                  <a:gd name="connsiteX6" fmla="*/ 509848 w 1296786"/>
                  <a:gd name="connsiteY6" fmla="*/ 1612669 h 1684713"/>
                  <a:gd name="connsiteX7" fmla="*/ 886691 w 1296786"/>
                  <a:gd name="connsiteY7" fmla="*/ 1684713 h 1684713"/>
                  <a:gd name="connsiteX8" fmla="*/ 1064029 w 1296786"/>
                  <a:gd name="connsiteY8" fmla="*/ 1651462 h 1684713"/>
                  <a:gd name="connsiteX9" fmla="*/ 1102822 w 1296786"/>
                  <a:gd name="connsiteY9" fmla="*/ 1490749 h 1684713"/>
                  <a:gd name="connsiteX10" fmla="*/ 1296786 w 1296786"/>
                  <a:gd name="connsiteY10" fmla="*/ 1385454 h 1684713"/>
                  <a:gd name="connsiteX11" fmla="*/ 1202575 w 1296786"/>
                  <a:gd name="connsiteY11" fmla="*/ 1036320 h 1684713"/>
                  <a:gd name="connsiteX12" fmla="*/ 598517 w 1296786"/>
                  <a:gd name="connsiteY12" fmla="*/ 714894 h 1684713"/>
                  <a:gd name="connsiteX13" fmla="*/ 426720 w 1296786"/>
                  <a:gd name="connsiteY13" fmla="*/ 299258 h 1684713"/>
                  <a:gd name="connsiteX14" fmla="*/ 243840 w 1296786"/>
                  <a:gd name="connsiteY14" fmla="*/ 171796 h 1684713"/>
                  <a:gd name="connsiteX15" fmla="*/ 232757 w 1296786"/>
                  <a:gd name="connsiteY15" fmla="*/ 0 h 1684713"/>
                  <a:gd name="connsiteX16" fmla="*/ 232757 w 1296786"/>
                  <a:gd name="connsiteY16" fmla="*/ 0 h 1684713"/>
                  <a:gd name="connsiteX0" fmla="*/ 0 w 1296786"/>
                  <a:gd name="connsiteY0" fmla="*/ 11083 h 1684713"/>
                  <a:gd name="connsiteX1" fmla="*/ 72044 w 1296786"/>
                  <a:gd name="connsiteY1" fmla="*/ 421178 h 1684713"/>
                  <a:gd name="connsiteX2" fmla="*/ 266008 w 1296786"/>
                  <a:gd name="connsiteY2" fmla="*/ 554182 h 1684713"/>
                  <a:gd name="connsiteX3" fmla="*/ 299259 w 1296786"/>
                  <a:gd name="connsiteY3" fmla="*/ 653934 h 1684713"/>
                  <a:gd name="connsiteX4" fmla="*/ 232757 w 1296786"/>
                  <a:gd name="connsiteY4" fmla="*/ 886691 h 1684713"/>
                  <a:gd name="connsiteX5" fmla="*/ 332509 w 1296786"/>
                  <a:gd name="connsiteY5" fmla="*/ 1230283 h 1684713"/>
                  <a:gd name="connsiteX6" fmla="*/ 509848 w 1296786"/>
                  <a:gd name="connsiteY6" fmla="*/ 1612669 h 1684713"/>
                  <a:gd name="connsiteX7" fmla="*/ 886691 w 1296786"/>
                  <a:gd name="connsiteY7" fmla="*/ 1684713 h 1684713"/>
                  <a:gd name="connsiteX8" fmla="*/ 1064029 w 1296786"/>
                  <a:gd name="connsiteY8" fmla="*/ 1651462 h 1684713"/>
                  <a:gd name="connsiteX9" fmla="*/ 1102822 w 1296786"/>
                  <a:gd name="connsiteY9" fmla="*/ 1490749 h 1684713"/>
                  <a:gd name="connsiteX10" fmla="*/ 1296786 w 1296786"/>
                  <a:gd name="connsiteY10" fmla="*/ 1385454 h 1684713"/>
                  <a:gd name="connsiteX11" fmla="*/ 1202575 w 1296786"/>
                  <a:gd name="connsiteY11" fmla="*/ 1036320 h 1684713"/>
                  <a:gd name="connsiteX12" fmla="*/ 598517 w 1296786"/>
                  <a:gd name="connsiteY12" fmla="*/ 714894 h 1684713"/>
                  <a:gd name="connsiteX13" fmla="*/ 426720 w 1296786"/>
                  <a:gd name="connsiteY13" fmla="*/ 299258 h 1684713"/>
                  <a:gd name="connsiteX14" fmla="*/ 243840 w 1296786"/>
                  <a:gd name="connsiteY14" fmla="*/ 171796 h 1684713"/>
                  <a:gd name="connsiteX15" fmla="*/ 232757 w 1296786"/>
                  <a:gd name="connsiteY15" fmla="*/ 0 h 1684713"/>
                  <a:gd name="connsiteX16" fmla="*/ 232757 w 1296786"/>
                  <a:gd name="connsiteY16" fmla="*/ 0 h 1684713"/>
                  <a:gd name="connsiteX17" fmla="*/ 0 w 1296786"/>
                  <a:gd name="connsiteY17" fmla="*/ 11083 h 1684713"/>
                  <a:gd name="connsiteX0" fmla="*/ 0 w 1360730"/>
                  <a:gd name="connsiteY0" fmla="*/ 0 h 1689616"/>
                  <a:gd name="connsiteX1" fmla="*/ 135988 w 1360730"/>
                  <a:gd name="connsiteY1" fmla="*/ 426081 h 1689616"/>
                  <a:gd name="connsiteX2" fmla="*/ 329952 w 1360730"/>
                  <a:gd name="connsiteY2" fmla="*/ 559085 h 1689616"/>
                  <a:gd name="connsiteX3" fmla="*/ 363203 w 1360730"/>
                  <a:gd name="connsiteY3" fmla="*/ 658837 h 1689616"/>
                  <a:gd name="connsiteX4" fmla="*/ 296701 w 1360730"/>
                  <a:gd name="connsiteY4" fmla="*/ 891594 h 1689616"/>
                  <a:gd name="connsiteX5" fmla="*/ 396453 w 1360730"/>
                  <a:gd name="connsiteY5" fmla="*/ 1235186 h 1689616"/>
                  <a:gd name="connsiteX6" fmla="*/ 573792 w 1360730"/>
                  <a:gd name="connsiteY6" fmla="*/ 1617572 h 1689616"/>
                  <a:gd name="connsiteX7" fmla="*/ 950635 w 1360730"/>
                  <a:gd name="connsiteY7" fmla="*/ 1689616 h 1689616"/>
                  <a:gd name="connsiteX8" fmla="*/ 1127973 w 1360730"/>
                  <a:gd name="connsiteY8" fmla="*/ 1656365 h 1689616"/>
                  <a:gd name="connsiteX9" fmla="*/ 1166766 w 1360730"/>
                  <a:gd name="connsiteY9" fmla="*/ 1495652 h 1689616"/>
                  <a:gd name="connsiteX10" fmla="*/ 1360730 w 1360730"/>
                  <a:gd name="connsiteY10" fmla="*/ 1390357 h 1689616"/>
                  <a:gd name="connsiteX11" fmla="*/ 1266519 w 1360730"/>
                  <a:gd name="connsiteY11" fmla="*/ 1041223 h 1689616"/>
                  <a:gd name="connsiteX12" fmla="*/ 662461 w 1360730"/>
                  <a:gd name="connsiteY12" fmla="*/ 719797 h 1689616"/>
                  <a:gd name="connsiteX13" fmla="*/ 490664 w 1360730"/>
                  <a:gd name="connsiteY13" fmla="*/ 304161 h 1689616"/>
                  <a:gd name="connsiteX14" fmla="*/ 307784 w 1360730"/>
                  <a:gd name="connsiteY14" fmla="*/ 176699 h 1689616"/>
                  <a:gd name="connsiteX15" fmla="*/ 296701 w 1360730"/>
                  <a:gd name="connsiteY15" fmla="*/ 4903 h 1689616"/>
                  <a:gd name="connsiteX16" fmla="*/ 296701 w 1360730"/>
                  <a:gd name="connsiteY16" fmla="*/ 4903 h 1689616"/>
                  <a:gd name="connsiteX17" fmla="*/ 0 w 1360730"/>
                  <a:gd name="connsiteY17" fmla="*/ 0 h 1689616"/>
                  <a:gd name="connsiteX0" fmla="*/ 0 w 1360730"/>
                  <a:gd name="connsiteY0" fmla="*/ 8522 h 1698138"/>
                  <a:gd name="connsiteX1" fmla="*/ 135988 w 1360730"/>
                  <a:gd name="connsiteY1" fmla="*/ 434603 h 1698138"/>
                  <a:gd name="connsiteX2" fmla="*/ 329952 w 1360730"/>
                  <a:gd name="connsiteY2" fmla="*/ 567607 h 1698138"/>
                  <a:gd name="connsiteX3" fmla="*/ 363203 w 1360730"/>
                  <a:gd name="connsiteY3" fmla="*/ 667359 h 1698138"/>
                  <a:gd name="connsiteX4" fmla="*/ 296701 w 1360730"/>
                  <a:gd name="connsiteY4" fmla="*/ 900116 h 1698138"/>
                  <a:gd name="connsiteX5" fmla="*/ 396453 w 1360730"/>
                  <a:gd name="connsiteY5" fmla="*/ 1243708 h 1698138"/>
                  <a:gd name="connsiteX6" fmla="*/ 573792 w 1360730"/>
                  <a:gd name="connsiteY6" fmla="*/ 1626094 h 1698138"/>
                  <a:gd name="connsiteX7" fmla="*/ 950635 w 1360730"/>
                  <a:gd name="connsiteY7" fmla="*/ 1698138 h 1698138"/>
                  <a:gd name="connsiteX8" fmla="*/ 1127973 w 1360730"/>
                  <a:gd name="connsiteY8" fmla="*/ 1664887 h 1698138"/>
                  <a:gd name="connsiteX9" fmla="*/ 1166766 w 1360730"/>
                  <a:gd name="connsiteY9" fmla="*/ 1504174 h 1698138"/>
                  <a:gd name="connsiteX10" fmla="*/ 1360730 w 1360730"/>
                  <a:gd name="connsiteY10" fmla="*/ 1398879 h 1698138"/>
                  <a:gd name="connsiteX11" fmla="*/ 1266519 w 1360730"/>
                  <a:gd name="connsiteY11" fmla="*/ 1049745 h 1698138"/>
                  <a:gd name="connsiteX12" fmla="*/ 662461 w 1360730"/>
                  <a:gd name="connsiteY12" fmla="*/ 728319 h 1698138"/>
                  <a:gd name="connsiteX13" fmla="*/ 490664 w 1360730"/>
                  <a:gd name="connsiteY13" fmla="*/ 312683 h 1698138"/>
                  <a:gd name="connsiteX14" fmla="*/ 307784 w 1360730"/>
                  <a:gd name="connsiteY14" fmla="*/ 185221 h 1698138"/>
                  <a:gd name="connsiteX15" fmla="*/ 296701 w 1360730"/>
                  <a:gd name="connsiteY15" fmla="*/ 13425 h 1698138"/>
                  <a:gd name="connsiteX16" fmla="*/ 299321 w 1360730"/>
                  <a:gd name="connsiteY16" fmla="*/ 10805 h 1698138"/>
                  <a:gd name="connsiteX17" fmla="*/ 0 w 1360730"/>
                  <a:gd name="connsiteY17" fmla="*/ 8522 h 1698138"/>
                  <a:gd name="connsiteX0" fmla="*/ 0 w 1365970"/>
                  <a:gd name="connsiteY0" fmla="*/ 5901 h 1698138"/>
                  <a:gd name="connsiteX1" fmla="*/ 141228 w 1365970"/>
                  <a:gd name="connsiteY1" fmla="*/ 434603 h 1698138"/>
                  <a:gd name="connsiteX2" fmla="*/ 335192 w 1365970"/>
                  <a:gd name="connsiteY2" fmla="*/ 567607 h 1698138"/>
                  <a:gd name="connsiteX3" fmla="*/ 368443 w 1365970"/>
                  <a:gd name="connsiteY3" fmla="*/ 667359 h 1698138"/>
                  <a:gd name="connsiteX4" fmla="*/ 301941 w 1365970"/>
                  <a:gd name="connsiteY4" fmla="*/ 900116 h 1698138"/>
                  <a:gd name="connsiteX5" fmla="*/ 401693 w 1365970"/>
                  <a:gd name="connsiteY5" fmla="*/ 1243708 h 1698138"/>
                  <a:gd name="connsiteX6" fmla="*/ 579032 w 1365970"/>
                  <a:gd name="connsiteY6" fmla="*/ 1626094 h 1698138"/>
                  <a:gd name="connsiteX7" fmla="*/ 955875 w 1365970"/>
                  <a:gd name="connsiteY7" fmla="*/ 1698138 h 1698138"/>
                  <a:gd name="connsiteX8" fmla="*/ 1133213 w 1365970"/>
                  <a:gd name="connsiteY8" fmla="*/ 1664887 h 1698138"/>
                  <a:gd name="connsiteX9" fmla="*/ 1172006 w 1365970"/>
                  <a:gd name="connsiteY9" fmla="*/ 1504174 h 1698138"/>
                  <a:gd name="connsiteX10" fmla="*/ 1365970 w 1365970"/>
                  <a:gd name="connsiteY10" fmla="*/ 1398879 h 1698138"/>
                  <a:gd name="connsiteX11" fmla="*/ 1271759 w 1365970"/>
                  <a:gd name="connsiteY11" fmla="*/ 1049745 h 1698138"/>
                  <a:gd name="connsiteX12" fmla="*/ 667701 w 1365970"/>
                  <a:gd name="connsiteY12" fmla="*/ 728319 h 1698138"/>
                  <a:gd name="connsiteX13" fmla="*/ 495904 w 1365970"/>
                  <a:gd name="connsiteY13" fmla="*/ 312683 h 1698138"/>
                  <a:gd name="connsiteX14" fmla="*/ 313024 w 1365970"/>
                  <a:gd name="connsiteY14" fmla="*/ 185221 h 1698138"/>
                  <a:gd name="connsiteX15" fmla="*/ 301941 w 1365970"/>
                  <a:gd name="connsiteY15" fmla="*/ 13425 h 1698138"/>
                  <a:gd name="connsiteX16" fmla="*/ 304561 w 1365970"/>
                  <a:gd name="connsiteY16" fmla="*/ 10805 h 1698138"/>
                  <a:gd name="connsiteX17" fmla="*/ 0 w 1365970"/>
                  <a:gd name="connsiteY17" fmla="*/ 5901 h 1698138"/>
                  <a:gd name="connsiteX0" fmla="*/ 0 w 1365970"/>
                  <a:gd name="connsiteY0" fmla="*/ 36354 h 1728591"/>
                  <a:gd name="connsiteX1" fmla="*/ 141228 w 1365970"/>
                  <a:gd name="connsiteY1" fmla="*/ 465056 h 1728591"/>
                  <a:gd name="connsiteX2" fmla="*/ 335192 w 1365970"/>
                  <a:gd name="connsiteY2" fmla="*/ 598060 h 1728591"/>
                  <a:gd name="connsiteX3" fmla="*/ 368443 w 1365970"/>
                  <a:gd name="connsiteY3" fmla="*/ 697812 h 1728591"/>
                  <a:gd name="connsiteX4" fmla="*/ 301941 w 1365970"/>
                  <a:gd name="connsiteY4" fmla="*/ 930569 h 1728591"/>
                  <a:gd name="connsiteX5" fmla="*/ 401693 w 1365970"/>
                  <a:gd name="connsiteY5" fmla="*/ 1274161 h 1728591"/>
                  <a:gd name="connsiteX6" fmla="*/ 579032 w 1365970"/>
                  <a:gd name="connsiteY6" fmla="*/ 1656547 h 1728591"/>
                  <a:gd name="connsiteX7" fmla="*/ 955875 w 1365970"/>
                  <a:gd name="connsiteY7" fmla="*/ 1728591 h 1728591"/>
                  <a:gd name="connsiteX8" fmla="*/ 1133213 w 1365970"/>
                  <a:gd name="connsiteY8" fmla="*/ 1695340 h 1728591"/>
                  <a:gd name="connsiteX9" fmla="*/ 1172006 w 1365970"/>
                  <a:gd name="connsiteY9" fmla="*/ 1534627 h 1728591"/>
                  <a:gd name="connsiteX10" fmla="*/ 1365970 w 1365970"/>
                  <a:gd name="connsiteY10" fmla="*/ 1429332 h 1728591"/>
                  <a:gd name="connsiteX11" fmla="*/ 1271759 w 1365970"/>
                  <a:gd name="connsiteY11" fmla="*/ 1080198 h 1728591"/>
                  <a:gd name="connsiteX12" fmla="*/ 667701 w 1365970"/>
                  <a:gd name="connsiteY12" fmla="*/ 758772 h 1728591"/>
                  <a:gd name="connsiteX13" fmla="*/ 495904 w 1365970"/>
                  <a:gd name="connsiteY13" fmla="*/ 343136 h 1728591"/>
                  <a:gd name="connsiteX14" fmla="*/ 313024 w 1365970"/>
                  <a:gd name="connsiteY14" fmla="*/ 215674 h 1728591"/>
                  <a:gd name="connsiteX15" fmla="*/ 301941 w 1365970"/>
                  <a:gd name="connsiteY15" fmla="*/ 43878 h 1728591"/>
                  <a:gd name="connsiteX16" fmla="*/ 0 w 1365970"/>
                  <a:gd name="connsiteY16" fmla="*/ 36354 h 1728591"/>
                  <a:gd name="connsiteX0" fmla="*/ 0 w 1365970"/>
                  <a:gd name="connsiteY0" fmla="*/ 36354 h 1728591"/>
                  <a:gd name="connsiteX1" fmla="*/ 141228 w 1365970"/>
                  <a:gd name="connsiteY1" fmla="*/ 465056 h 1728591"/>
                  <a:gd name="connsiteX2" fmla="*/ 335192 w 1365970"/>
                  <a:gd name="connsiteY2" fmla="*/ 598060 h 1728591"/>
                  <a:gd name="connsiteX3" fmla="*/ 368443 w 1365970"/>
                  <a:gd name="connsiteY3" fmla="*/ 697812 h 1728591"/>
                  <a:gd name="connsiteX4" fmla="*/ 301941 w 1365970"/>
                  <a:gd name="connsiteY4" fmla="*/ 930569 h 1728591"/>
                  <a:gd name="connsiteX5" fmla="*/ 401693 w 1365970"/>
                  <a:gd name="connsiteY5" fmla="*/ 1274161 h 1728591"/>
                  <a:gd name="connsiteX6" fmla="*/ 579032 w 1365970"/>
                  <a:gd name="connsiteY6" fmla="*/ 1656547 h 1728591"/>
                  <a:gd name="connsiteX7" fmla="*/ 955875 w 1365970"/>
                  <a:gd name="connsiteY7" fmla="*/ 1728591 h 1728591"/>
                  <a:gd name="connsiteX8" fmla="*/ 1133213 w 1365970"/>
                  <a:gd name="connsiteY8" fmla="*/ 1695340 h 1728591"/>
                  <a:gd name="connsiteX9" fmla="*/ 1172006 w 1365970"/>
                  <a:gd name="connsiteY9" fmla="*/ 1534627 h 1728591"/>
                  <a:gd name="connsiteX10" fmla="*/ 1365970 w 1365970"/>
                  <a:gd name="connsiteY10" fmla="*/ 1429332 h 1728591"/>
                  <a:gd name="connsiteX11" fmla="*/ 1271759 w 1365970"/>
                  <a:gd name="connsiteY11" fmla="*/ 1080198 h 1728591"/>
                  <a:gd name="connsiteX12" fmla="*/ 667701 w 1365970"/>
                  <a:gd name="connsiteY12" fmla="*/ 758772 h 1728591"/>
                  <a:gd name="connsiteX13" fmla="*/ 495904 w 1365970"/>
                  <a:gd name="connsiteY13" fmla="*/ 343136 h 1728591"/>
                  <a:gd name="connsiteX14" fmla="*/ 313024 w 1365970"/>
                  <a:gd name="connsiteY14" fmla="*/ 215674 h 1728591"/>
                  <a:gd name="connsiteX15" fmla="*/ 301941 w 1365970"/>
                  <a:gd name="connsiteY15" fmla="*/ 43878 h 1728591"/>
                  <a:gd name="connsiteX16" fmla="*/ 0 w 1365970"/>
                  <a:gd name="connsiteY16" fmla="*/ 36354 h 1728591"/>
                  <a:gd name="connsiteX0" fmla="*/ 0 w 1365970"/>
                  <a:gd name="connsiteY0" fmla="*/ 29148 h 1721385"/>
                  <a:gd name="connsiteX1" fmla="*/ 141228 w 1365970"/>
                  <a:gd name="connsiteY1" fmla="*/ 457850 h 1721385"/>
                  <a:gd name="connsiteX2" fmla="*/ 335192 w 1365970"/>
                  <a:gd name="connsiteY2" fmla="*/ 590854 h 1721385"/>
                  <a:gd name="connsiteX3" fmla="*/ 368443 w 1365970"/>
                  <a:gd name="connsiteY3" fmla="*/ 690606 h 1721385"/>
                  <a:gd name="connsiteX4" fmla="*/ 301941 w 1365970"/>
                  <a:gd name="connsiteY4" fmla="*/ 923363 h 1721385"/>
                  <a:gd name="connsiteX5" fmla="*/ 401693 w 1365970"/>
                  <a:gd name="connsiteY5" fmla="*/ 1266955 h 1721385"/>
                  <a:gd name="connsiteX6" fmla="*/ 579032 w 1365970"/>
                  <a:gd name="connsiteY6" fmla="*/ 1649341 h 1721385"/>
                  <a:gd name="connsiteX7" fmla="*/ 955875 w 1365970"/>
                  <a:gd name="connsiteY7" fmla="*/ 1721385 h 1721385"/>
                  <a:gd name="connsiteX8" fmla="*/ 1133213 w 1365970"/>
                  <a:gd name="connsiteY8" fmla="*/ 1688134 h 1721385"/>
                  <a:gd name="connsiteX9" fmla="*/ 1172006 w 1365970"/>
                  <a:gd name="connsiteY9" fmla="*/ 1527421 h 1721385"/>
                  <a:gd name="connsiteX10" fmla="*/ 1365970 w 1365970"/>
                  <a:gd name="connsiteY10" fmla="*/ 1422126 h 1721385"/>
                  <a:gd name="connsiteX11" fmla="*/ 1271759 w 1365970"/>
                  <a:gd name="connsiteY11" fmla="*/ 1072992 h 1721385"/>
                  <a:gd name="connsiteX12" fmla="*/ 667701 w 1365970"/>
                  <a:gd name="connsiteY12" fmla="*/ 751566 h 1721385"/>
                  <a:gd name="connsiteX13" fmla="*/ 495904 w 1365970"/>
                  <a:gd name="connsiteY13" fmla="*/ 335930 h 1721385"/>
                  <a:gd name="connsiteX14" fmla="*/ 313024 w 1365970"/>
                  <a:gd name="connsiteY14" fmla="*/ 208468 h 1721385"/>
                  <a:gd name="connsiteX15" fmla="*/ 301941 w 1365970"/>
                  <a:gd name="connsiteY15" fmla="*/ 36672 h 1721385"/>
                  <a:gd name="connsiteX16" fmla="*/ 0 w 1365970"/>
                  <a:gd name="connsiteY16" fmla="*/ 29148 h 1721385"/>
                  <a:gd name="connsiteX0" fmla="*/ 0 w 1365970"/>
                  <a:gd name="connsiteY0" fmla="*/ 0 h 1692237"/>
                  <a:gd name="connsiteX1" fmla="*/ 141228 w 1365970"/>
                  <a:gd name="connsiteY1" fmla="*/ 428702 h 1692237"/>
                  <a:gd name="connsiteX2" fmla="*/ 335192 w 1365970"/>
                  <a:gd name="connsiteY2" fmla="*/ 561706 h 1692237"/>
                  <a:gd name="connsiteX3" fmla="*/ 368443 w 1365970"/>
                  <a:gd name="connsiteY3" fmla="*/ 661458 h 1692237"/>
                  <a:gd name="connsiteX4" fmla="*/ 301941 w 1365970"/>
                  <a:gd name="connsiteY4" fmla="*/ 894215 h 1692237"/>
                  <a:gd name="connsiteX5" fmla="*/ 401693 w 1365970"/>
                  <a:gd name="connsiteY5" fmla="*/ 1237807 h 1692237"/>
                  <a:gd name="connsiteX6" fmla="*/ 579032 w 1365970"/>
                  <a:gd name="connsiteY6" fmla="*/ 1620193 h 1692237"/>
                  <a:gd name="connsiteX7" fmla="*/ 955875 w 1365970"/>
                  <a:gd name="connsiteY7" fmla="*/ 1692237 h 1692237"/>
                  <a:gd name="connsiteX8" fmla="*/ 1133213 w 1365970"/>
                  <a:gd name="connsiteY8" fmla="*/ 1658986 h 1692237"/>
                  <a:gd name="connsiteX9" fmla="*/ 1172006 w 1365970"/>
                  <a:gd name="connsiteY9" fmla="*/ 1498273 h 1692237"/>
                  <a:gd name="connsiteX10" fmla="*/ 1365970 w 1365970"/>
                  <a:gd name="connsiteY10" fmla="*/ 1392978 h 1692237"/>
                  <a:gd name="connsiteX11" fmla="*/ 1271759 w 1365970"/>
                  <a:gd name="connsiteY11" fmla="*/ 1043844 h 1692237"/>
                  <a:gd name="connsiteX12" fmla="*/ 667701 w 1365970"/>
                  <a:gd name="connsiteY12" fmla="*/ 722418 h 1692237"/>
                  <a:gd name="connsiteX13" fmla="*/ 495904 w 1365970"/>
                  <a:gd name="connsiteY13" fmla="*/ 306782 h 1692237"/>
                  <a:gd name="connsiteX14" fmla="*/ 313024 w 1365970"/>
                  <a:gd name="connsiteY14" fmla="*/ 179320 h 1692237"/>
                  <a:gd name="connsiteX15" fmla="*/ 301941 w 1365970"/>
                  <a:gd name="connsiteY15" fmla="*/ 7524 h 1692237"/>
                  <a:gd name="connsiteX16" fmla="*/ 0 w 1365970"/>
                  <a:gd name="connsiteY16" fmla="*/ 0 h 1692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365970" h="1692237">
                    <a:moveTo>
                      <a:pt x="0" y="0"/>
                    </a:moveTo>
                    <a:lnTo>
                      <a:pt x="141228" y="428702"/>
                    </a:lnTo>
                    <a:lnTo>
                      <a:pt x="335192" y="561706"/>
                    </a:lnTo>
                    <a:lnTo>
                      <a:pt x="368443" y="661458"/>
                    </a:lnTo>
                    <a:lnTo>
                      <a:pt x="301941" y="894215"/>
                    </a:lnTo>
                    <a:lnTo>
                      <a:pt x="401693" y="1237807"/>
                    </a:lnTo>
                    <a:lnTo>
                      <a:pt x="579032" y="1620193"/>
                    </a:lnTo>
                    <a:lnTo>
                      <a:pt x="955875" y="1692237"/>
                    </a:lnTo>
                    <a:lnTo>
                      <a:pt x="1133213" y="1658986"/>
                    </a:lnTo>
                    <a:lnTo>
                      <a:pt x="1172006" y="1498273"/>
                    </a:lnTo>
                    <a:lnTo>
                      <a:pt x="1365970" y="1392978"/>
                    </a:lnTo>
                    <a:lnTo>
                      <a:pt x="1271759" y="1043844"/>
                    </a:lnTo>
                    <a:lnTo>
                      <a:pt x="667701" y="722418"/>
                    </a:lnTo>
                    <a:lnTo>
                      <a:pt x="495904" y="306782"/>
                    </a:lnTo>
                    <a:lnTo>
                      <a:pt x="313024" y="179320"/>
                    </a:lnTo>
                    <a:lnTo>
                      <a:pt x="301941" y="752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alpha val="11000"/>
                </a:schemeClr>
              </a:solidFill>
              <a:ln w="25400"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875670" y="4286250"/>
              <a:ext cx="337731" cy="582235"/>
            </a:xfrm>
            <a:custGeom>
              <a:avLst/>
              <a:gdLst>
                <a:gd name="connsiteX0" fmla="*/ 173736 w 178308"/>
                <a:gd name="connsiteY0" fmla="*/ 9144 h 288036"/>
                <a:gd name="connsiteX1" fmla="*/ 109728 w 178308"/>
                <a:gd name="connsiteY1" fmla="*/ 0 h 288036"/>
                <a:gd name="connsiteX2" fmla="*/ 4572 w 178308"/>
                <a:gd name="connsiteY2" fmla="*/ 141732 h 288036"/>
                <a:gd name="connsiteX3" fmla="*/ 0 w 178308"/>
                <a:gd name="connsiteY3" fmla="*/ 278892 h 288036"/>
                <a:gd name="connsiteX4" fmla="*/ 100584 w 178308"/>
                <a:gd name="connsiteY4" fmla="*/ 288036 h 288036"/>
                <a:gd name="connsiteX5" fmla="*/ 178308 w 178308"/>
                <a:gd name="connsiteY5" fmla="*/ 160020 h 288036"/>
                <a:gd name="connsiteX6" fmla="*/ 173736 w 178308"/>
                <a:gd name="connsiteY6" fmla="*/ 9144 h 288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308" h="288036">
                  <a:moveTo>
                    <a:pt x="173736" y="9144"/>
                  </a:moveTo>
                  <a:lnTo>
                    <a:pt x="109728" y="0"/>
                  </a:lnTo>
                  <a:lnTo>
                    <a:pt x="4572" y="141732"/>
                  </a:lnTo>
                  <a:lnTo>
                    <a:pt x="0" y="278892"/>
                  </a:lnTo>
                  <a:lnTo>
                    <a:pt x="100584" y="288036"/>
                  </a:lnTo>
                  <a:lnTo>
                    <a:pt x="178308" y="160020"/>
                  </a:lnTo>
                  <a:lnTo>
                    <a:pt x="173736" y="9144"/>
                  </a:lnTo>
                  <a:close/>
                </a:path>
              </a:pathLst>
            </a:custGeom>
            <a:solidFill>
              <a:srgbClr val="FFC000">
                <a:alpha val="35000"/>
              </a:srgbClr>
            </a:solidFill>
            <a:ln w="254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640784" y="2079763"/>
              <a:ext cx="2067339" cy="1818861"/>
            </a:xfrm>
            <a:custGeom>
              <a:avLst/>
              <a:gdLst>
                <a:gd name="connsiteX0" fmla="*/ 2216426 w 2216426"/>
                <a:gd name="connsiteY0" fmla="*/ 467139 h 1818861"/>
                <a:gd name="connsiteX1" fmla="*/ 2107096 w 2216426"/>
                <a:gd name="connsiteY1" fmla="*/ 0 h 1818861"/>
                <a:gd name="connsiteX2" fmla="*/ 1451113 w 2216426"/>
                <a:gd name="connsiteY2" fmla="*/ 119270 h 1818861"/>
                <a:gd name="connsiteX3" fmla="*/ 238539 w 2216426"/>
                <a:gd name="connsiteY3" fmla="*/ 1133061 h 1818861"/>
                <a:gd name="connsiteX4" fmla="*/ 0 w 2216426"/>
                <a:gd name="connsiteY4" fmla="*/ 1669774 h 1818861"/>
                <a:gd name="connsiteX5" fmla="*/ 168965 w 2216426"/>
                <a:gd name="connsiteY5" fmla="*/ 1818861 h 1818861"/>
                <a:gd name="connsiteX6" fmla="*/ 606287 w 2216426"/>
                <a:gd name="connsiteY6" fmla="*/ 1669774 h 1818861"/>
                <a:gd name="connsiteX7" fmla="*/ 1679713 w 2216426"/>
                <a:gd name="connsiteY7" fmla="*/ 556591 h 1818861"/>
                <a:gd name="connsiteX8" fmla="*/ 2216426 w 2216426"/>
                <a:gd name="connsiteY8" fmla="*/ 467139 h 1818861"/>
                <a:gd name="connsiteX0" fmla="*/ 2067339 w 2107096"/>
                <a:gd name="connsiteY0" fmla="*/ 427383 h 1818861"/>
                <a:gd name="connsiteX1" fmla="*/ 2107096 w 2107096"/>
                <a:gd name="connsiteY1" fmla="*/ 0 h 1818861"/>
                <a:gd name="connsiteX2" fmla="*/ 1451113 w 2107096"/>
                <a:gd name="connsiteY2" fmla="*/ 119270 h 1818861"/>
                <a:gd name="connsiteX3" fmla="*/ 238539 w 2107096"/>
                <a:gd name="connsiteY3" fmla="*/ 1133061 h 1818861"/>
                <a:gd name="connsiteX4" fmla="*/ 0 w 2107096"/>
                <a:gd name="connsiteY4" fmla="*/ 1669774 h 1818861"/>
                <a:gd name="connsiteX5" fmla="*/ 168965 w 2107096"/>
                <a:gd name="connsiteY5" fmla="*/ 1818861 h 1818861"/>
                <a:gd name="connsiteX6" fmla="*/ 606287 w 2107096"/>
                <a:gd name="connsiteY6" fmla="*/ 1669774 h 1818861"/>
                <a:gd name="connsiteX7" fmla="*/ 1679713 w 2107096"/>
                <a:gd name="connsiteY7" fmla="*/ 556591 h 1818861"/>
                <a:gd name="connsiteX8" fmla="*/ 2067339 w 2107096"/>
                <a:gd name="connsiteY8" fmla="*/ 427383 h 1818861"/>
                <a:gd name="connsiteX0" fmla="*/ 2067339 w 2107096"/>
                <a:gd name="connsiteY0" fmla="*/ 427383 h 1818861"/>
                <a:gd name="connsiteX1" fmla="*/ 2107096 w 2107096"/>
                <a:gd name="connsiteY1" fmla="*/ 0 h 1818861"/>
                <a:gd name="connsiteX2" fmla="*/ 1451113 w 2107096"/>
                <a:gd name="connsiteY2" fmla="*/ 119270 h 1818861"/>
                <a:gd name="connsiteX3" fmla="*/ 238539 w 2107096"/>
                <a:gd name="connsiteY3" fmla="*/ 1133061 h 1818861"/>
                <a:gd name="connsiteX4" fmla="*/ 0 w 2107096"/>
                <a:gd name="connsiteY4" fmla="*/ 1669774 h 1818861"/>
                <a:gd name="connsiteX5" fmla="*/ 168965 w 2107096"/>
                <a:gd name="connsiteY5" fmla="*/ 1818861 h 1818861"/>
                <a:gd name="connsiteX6" fmla="*/ 606287 w 2107096"/>
                <a:gd name="connsiteY6" fmla="*/ 1669774 h 1818861"/>
                <a:gd name="connsiteX7" fmla="*/ 1659834 w 2107096"/>
                <a:gd name="connsiteY7" fmla="*/ 685800 h 1818861"/>
                <a:gd name="connsiteX8" fmla="*/ 2067339 w 2107096"/>
                <a:gd name="connsiteY8" fmla="*/ 427383 h 1818861"/>
                <a:gd name="connsiteX0" fmla="*/ 2067339 w 2107096"/>
                <a:gd name="connsiteY0" fmla="*/ 427383 h 1818861"/>
                <a:gd name="connsiteX1" fmla="*/ 2107096 w 2107096"/>
                <a:gd name="connsiteY1" fmla="*/ 0 h 1818861"/>
                <a:gd name="connsiteX2" fmla="*/ 1361661 w 2107096"/>
                <a:gd name="connsiteY2" fmla="*/ 149087 h 1818861"/>
                <a:gd name="connsiteX3" fmla="*/ 238539 w 2107096"/>
                <a:gd name="connsiteY3" fmla="*/ 1133061 h 1818861"/>
                <a:gd name="connsiteX4" fmla="*/ 0 w 2107096"/>
                <a:gd name="connsiteY4" fmla="*/ 1669774 h 1818861"/>
                <a:gd name="connsiteX5" fmla="*/ 168965 w 2107096"/>
                <a:gd name="connsiteY5" fmla="*/ 1818861 h 1818861"/>
                <a:gd name="connsiteX6" fmla="*/ 606287 w 2107096"/>
                <a:gd name="connsiteY6" fmla="*/ 1669774 h 1818861"/>
                <a:gd name="connsiteX7" fmla="*/ 1659834 w 2107096"/>
                <a:gd name="connsiteY7" fmla="*/ 685800 h 1818861"/>
                <a:gd name="connsiteX8" fmla="*/ 2067339 w 2107096"/>
                <a:gd name="connsiteY8" fmla="*/ 427383 h 1818861"/>
                <a:gd name="connsiteX0" fmla="*/ 2067339 w 2067339"/>
                <a:gd name="connsiteY0" fmla="*/ 427383 h 1818861"/>
                <a:gd name="connsiteX1" fmla="*/ 2007705 w 2067339"/>
                <a:gd name="connsiteY1" fmla="*/ 0 h 1818861"/>
                <a:gd name="connsiteX2" fmla="*/ 1361661 w 2067339"/>
                <a:gd name="connsiteY2" fmla="*/ 149087 h 1818861"/>
                <a:gd name="connsiteX3" fmla="*/ 238539 w 2067339"/>
                <a:gd name="connsiteY3" fmla="*/ 1133061 h 1818861"/>
                <a:gd name="connsiteX4" fmla="*/ 0 w 2067339"/>
                <a:gd name="connsiteY4" fmla="*/ 1669774 h 1818861"/>
                <a:gd name="connsiteX5" fmla="*/ 168965 w 2067339"/>
                <a:gd name="connsiteY5" fmla="*/ 1818861 h 1818861"/>
                <a:gd name="connsiteX6" fmla="*/ 606287 w 2067339"/>
                <a:gd name="connsiteY6" fmla="*/ 1669774 h 1818861"/>
                <a:gd name="connsiteX7" fmla="*/ 1659834 w 2067339"/>
                <a:gd name="connsiteY7" fmla="*/ 685800 h 1818861"/>
                <a:gd name="connsiteX8" fmla="*/ 2067339 w 2067339"/>
                <a:gd name="connsiteY8" fmla="*/ 427383 h 18188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67339" h="1818861">
                  <a:moveTo>
                    <a:pt x="2067339" y="427383"/>
                  </a:moveTo>
                  <a:lnTo>
                    <a:pt x="2007705" y="0"/>
                  </a:lnTo>
                  <a:lnTo>
                    <a:pt x="1361661" y="149087"/>
                  </a:lnTo>
                  <a:lnTo>
                    <a:pt x="238539" y="1133061"/>
                  </a:lnTo>
                  <a:lnTo>
                    <a:pt x="0" y="1669774"/>
                  </a:lnTo>
                  <a:lnTo>
                    <a:pt x="168965" y="1818861"/>
                  </a:lnTo>
                  <a:lnTo>
                    <a:pt x="606287" y="1669774"/>
                  </a:lnTo>
                  <a:lnTo>
                    <a:pt x="1659834" y="685800"/>
                  </a:lnTo>
                  <a:lnTo>
                    <a:pt x="2067339" y="427383"/>
                  </a:lnTo>
                  <a:close/>
                </a:path>
              </a:pathLst>
            </a:custGeom>
            <a:solidFill>
              <a:srgbClr val="C00000">
                <a:alpha val="14000"/>
              </a:srgbClr>
            </a:solidFill>
            <a:ln w="254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047672" y="3998015"/>
              <a:ext cx="15604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AU" smtClean="0">
                  <a:solidFill>
                    <a:schemeClr val="accent1">
                      <a:lumMod val="50000"/>
                    </a:schemeClr>
                  </a:solidFill>
                </a:rPr>
                <a:t>GBR &amp; Wet Tropics eAtlas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645716" y="1765024"/>
              <a:ext cx="15604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mtClean="0">
                  <a:solidFill>
                    <a:srgbClr val="00853E"/>
                  </a:solidFill>
                </a:rPr>
                <a:t>Torres Strait eAtlas</a:t>
              </a:r>
              <a:endParaRPr lang="en-AU">
                <a:solidFill>
                  <a:srgbClr val="00853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2742" y="3882058"/>
              <a:ext cx="15604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mtClean="0">
                  <a:solidFill>
                    <a:srgbClr val="C3900F"/>
                  </a:solidFill>
                </a:rPr>
                <a:t>Ningaloo Atlas</a:t>
              </a:r>
              <a:endParaRPr lang="en-AU">
                <a:solidFill>
                  <a:srgbClr val="C3900F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00760" y="2285171"/>
              <a:ext cx="15604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mtClean="0">
                  <a:solidFill>
                    <a:schemeClr val="accent2"/>
                  </a:solidFill>
                </a:rPr>
                <a:t>North West Atlas</a:t>
              </a:r>
              <a:endParaRPr lang="en-AU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37124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What can you do with </a:t>
            </a:r>
            <a:r>
              <a:rPr lang="en-AU" smtClean="0"/>
              <a:t>the eAtlas?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501160" y="1912454"/>
            <a:ext cx="8147540" cy="3966059"/>
          </a:xfrm>
        </p:spPr>
        <p:txBody>
          <a:bodyPr/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smtClean="0"/>
              <a:t>Search </a:t>
            </a:r>
            <a:r>
              <a:rPr lang="en-AU" dirty="0" smtClean="0"/>
              <a:t>and discover datasets and projects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 smtClean="0"/>
              <a:t>Evaluate spatial datasets (fit for purpose)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 smtClean="0"/>
              <a:t>Investigate datasets and their relationships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AU" dirty="0" smtClean="0"/>
              <a:t>Share and communicate what you have found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6627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M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AIMS</Template>
  <TotalTime>27534</TotalTime>
  <Words>1676</Words>
  <Application>Microsoft Office PowerPoint</Application>
  <PresentationFormat>On-screen Show (4:3)</PresentationFormat>
  <Paragraphs>348</Paragraphs>
  <Slides>41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3" baseType="lpstr">
      <vt:lpstr>AIMS</vt:lpstr>
      <vt:lpstr>Custom Design</vt:lpstr>
      <vt:lpstr>eAtlas – Technical Overview</vt:lpstr>
      <vt:lpstr>The eAtlas Development Team</vt:lpstr>
      <vt:lpstr>The eAtlas Development Team</vt:lpstr>
      <vt:lpstr>Agenda</vt:lpstr>
      <vt:lpstr>What is the eAtlas?</vt:lpstr>
      <vt:lpstr>What is the eAtlas?</vt:lpstr>
      <vt:lpstr>Improving access to research data</vt:lpstr>
      <vt:lpstr>Regional Atlases</vt:lpstr>
      <vt:lpstr>What can you do with the eAtlas?</vt:lpstr>
      <vt:lpstr>eAtlas Role</vt:lpstr>
      <vt:lpstr>Demonstration</vt:lpstr>
      <vt:lpstr>eAtlas website and metadata system</vt:lpstr>
      <vt:lpstr>eAtlas metadata system</vt:lpstr>
      <vt:lpstr>Relationship between Dugongs (JCU) and Seagrass (QDPI)</vt:lpstr>
      <vt:lpstr>Shipping – Vessel tracking (AMSA)</vt:lpstr>
      <vt:lpstr>Bathymetry</vt:lpstr>
      <vt:lpstr>Design and Architecture</vt:lpstr>
      <vt:lpstr>Design Philosophy</vt:lpstr>
      <vt:lpstr>Content Preparation</vt:lpstr>
      <vt:lpstr>eAtlas Systems Overview</vt:lpstr>
      <vt:lpstr>GeoServer</vt:lpstr>
      <vt:lpstr>AtlasMapper</vt:lpstr>
      <vt:lpstr>AtlasMapper – Integration of Map Services</vt:lpstr>
      <vt:lpstr>eAtlas Metadata System</vt:lpstr>
      <vt:lpstr>eAtlas Content Management System</vt:lpstr>
      <vt:lpstr>Shared Conent – Multi-site branding</vt:lpstr>
      <vt:lpstr>CMS – Integrated Search</vt:lpstr>
      <vt:lpstr>Custom Drupal 7 modules</vt:lpstr>
      <vt:lpstr>Integrated Search – Website &amp; Metadata</vt:lpstr>
      <vt:lpstr>Pydio – Getting files on the server</vt:lpstr>
      <vt:lpstr>Pydio – Files for download</vt:lpstr>
      <vt:lpstr>Pydio – Accessing GeoServer</vt:lpstr>
      <vt:lpstr>Bulk loader tool</vt:lpstr>
      <vt:lpstr>Photo management</vt:lpstr>
      <vt:lpstr>Image Metadata editor</vt:lpstr>
      <vt:lpstr>eAtlas Enduring Repository</vt:lpstr>
      <vt:lpstr>Enduring Data Repository</vt:lpstr>
      <vt:lpstr>Importance of data and data management</vt:lpstr>
      <vt:lpstr>Remember data sharing isn’t easy</vt:lpstr>
      <vt:lpstr>Barriers to sharing of data</vt:lpstr>
      <vt:lpstr>Thank You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Johanna Johnson</dc:creator>
  <cp:lastModifiedBy>Eric Lawrey</cp:lastModifiedBy>
  <cp:revision>264</cp:revision>
  <cp:lastPrinted>2015-05-21T05:48:46Z</cp:lastPrinted>
  <dcterms:created xsi:type="dcterms:W3CDTF">2012-06-27T05:23:35Z</dcterms:created>
  <dcterms:modified xsi:type="dcterms:W3CDTF">2015-05-21T06:03:07Z</dcterms:modified>
</cp:coreProperties>
</file>