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4" r:id="rId2"/>
  </p:sldMasterIdLst>
  <p:notesMasterIdLst>
    <p:notesMasterId r:id="rId59"/>
  </p:notesMasterIdLst>
  <p:handoutMasterIdLst>
    <p:handoutMasterId r:id="rId60"/>
  </p:handoutMasterIdLst>
  <p:sldIdLst>
    <p:sldId id="256" r:id="rId3"/>
    <p:sldId id="319" r:id="rId4"/>
    <p:sldId id="303" r:id="rId5"/>
    <p:sldId id="359" r:id="rId6"/>
    <p:sldId id="402" r:id="rId7"/>
    <p:sldId id="332" r:id="rId8"/>
    <p:sldId id="304" r:id="rId9"/>
    <p:sldId id="323" r:id="rId10"/>
    <p:sldId id="385" r:id="rId11"/>
    <p:sldId id="346" r:id="rId12"/>
    <p:sldId id="347" r:id="rId13"/>
    <p:sldId id="357" r:id="rId14"/>
    <p:sldId id="384" r:id="rId15"/>
    <p:sldId id="393" r:id="rId16"/>
    <p:sldId id="355" r:id="rId17"/>
    <p:sldId id="386" r:id="rId18"/>
    <p:sldId id="387" r:id="rId19"/>
    <p:sldId id="388" r:id="rId20"/>
    <p:sldId id="389" r:id="rId21"/>
    <p:sldId id="390" r:id="rId22"/>
    <p:sldId id="392" r:id="rId23"/>
    <p:sldId id="391" r:id="rId24"/>
    <p:sldId id="394" r:id="rId25"/>
    <p:sldId id="395" r:id="rId26"/>
    <p:sldId id="396" r:id="rId27"/>
    <p:sldId id="397" r:id="rId28"/>
    <p:sldId id="320" r:id="rId29"/>
    <p:sldId id="325" r:id="rId30"/>
    <p:sldId id="382" r:id="rId31"/>
    <p:sldId id="383" r:id="rId32"/>
    <p:sldId id="414" r:id="rId33"/>
    <p:sldId id="361" r:id="rId34"/>
    <p:sldId id="399" r:id="rId35"/>
    <p:sldId id="327" r:id="rId36"/>
    <p:sldId id="351" r:id="rId37"/>
    <p:sldId id="339" r:id="rId38"/>
    <p:sldId id="337" r:id="rId39"/>
    <p:sldId id="328" r:id="rId40"/>
    <p:sldId id="374" r:id="rId41"/>
    <p:sldId id="370" r:id="rId42"/>
    <p:sldId id="371" r:id="rId43"/>
    <p:sldId id="365" r:id="rId44"/>
    <p:sldId id="345" r:id="rId45"/>
    <p:sldId id="350" r:id="rId46"/>
    <p:sldId id="404" r:id="rId47"/>
    <p:sldId id="405" r:id="rId48"/>
    <p:sldId id="406" r:id="rId49"/>
    <p:sldId id="288" r:id="rId50"/>
    <p:sldId id="407" r:id="rId51"/>
    <p:sldId id="415" r:id="rId52"/>
    <p:sldId id="416" r:id="rId53"/>
    <p:sldId id="409" r:id="rId54"/>
    <p:sldId id="413" r:id="rId55"/>
    <p:sldId id="411" r:id="rId56"/>
    <p:sldId id="412" r:id="rId57"/>
    <p:sldId id="264" r:id="rId58"/>
  </p:sldIdLst>
  <p:sldSz cx="9144000" cy="6858000" type="screen4x3"/>
  <p:notesSz cx="7099300" cy="10234613"/>
  <p:defaultTextStyle>
    <a:defPPr>
      <a:defRPr lang="en-AU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9EB8"/>
    <a:srgbClr val="6B778A"/>
    <a:srgbClr val="C3900F"/>
    <a:srgbClr val="00853E"/>
    <a:srgbClr val="EBEBEB"/>
    <a:srgbClr val="4B721D"/>
    <a:srgbClr val="5A7411"/>
    <a:srgbClr val="8DC73F"/>
    <a:srgbClr val="004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5" autoAdjust="0"/>
    <p:restoredTop sz="95382" autoAdjust="0"/>
  </p:normalViewPr>
  <p:slideViewPr>
    <p:cSldViewPr snapToGrid="0">
      <p:cViewPr varScale="1">
        <p:scale>
          <a:sx n="97" d="100"/>
          <a:sy n="97" d="100"/>
        </p:scale>
        <p:origin x="485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26"/>
    </p:cViewPr>
  </p:sorterViewPr>
  <p:notesViewPr>
    <p:cSldViewPr snapToGrid="0">
      <p:cViewPr varScale="1">
        <p:scale>
          <a:sx n="98" d="100"/>
          <a:sy n="98" d="100"/>
        </p:scale>
        <p:origin x="-3516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NERP Tropical Ecosystem Hub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1DAE953B-89A2-4B37-9A18-73C42DC02DBA}" type="datetime5">
              <a:rPr lang="en-US"/>
              <a:pPr>
                <a:defRPr/>
              </a:pPr>
              <a:t>30-Jan-19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51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NERP Tropical Ecosystems Hub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A8F2949F-6E2C-44FD-80AB-048C44DB52DD}" type="datetime5">
              <a:rPr lang="en-US"/>
              <a:pPr>
                <a:defRPr/>
              </a:pPr>
              <a:t>30-Jan-19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AU" noProof="0" smtClean="0"/>
              <a:t>Click to edit Master text styles</a:t>
            </a:r>
          </a:p>
          <a:p>
            <a:pPr lvl="1"/>
            <a:r>
              <a:rPr lang="en-AU" noProof="0" smtClean="0"/>
              <a:t>Second level</a:t>
            </a:r>
          </a:p>
          <a:p>
            <a:pPr lvl="2"/>
            <a:r>
              <a:rPr lang="en-AU" noProof="0" smtClean="0"/>
              <a:t>Third level</a:t>
            </a:r>
          </a:p>
          <a:p>
            <a:pPr lvl="3"/>
            <a:r>
              <a:rPr lang="en-AU" noProof="0" smtClean="0"/>
              <a:t>Fourth level</a:t>
            </a:r>
          </a:p>
          <a:p>
            <a:pPr lvl="4"/>
            <a:r>
              <a:rPr lang="en-AU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91746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57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mtClean="0"/>
              <a:t>These slides are to indicate what to cover in the demonstration.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7960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mtClean="0"/>
              <a:t>These slides are to indicate what to cover in the demonstration.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7960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mtClean="0"/>
              <a:t>These slides are to indicate what to cover in the demonstration.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7960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0354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1006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552" y="355361"/>
            <a:ext cx="4643131" cy="6945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9134" y="1380067"/>
            <a:ext cx="7035799" cy="46820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4790" y="6330434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smtClean="0">
                <a:solidFill>
                  <a:schemeClr val="bg1"/>
                </a:solidFill>
              </a:rPr>
              <a:t>http://eAtlas.org.au</a:t>
            </a:r>
            <a:endParaRPr lang="en-A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5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F02ED-30DE-4656-AD55-71B8AB2724B7}" type="datetimeFigureOut">
              <a:rPr lang="en-US"/>
              <a:pPr>
                <a:defRPr/>
              </a:pPr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36DC2-B3A2-41A4-B1A8-3620A839F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17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5332-9415-491B-98BF-E3891E30B54F}" type="datetimeFigureOut">
              <a:rPr lang="en-US"/>
              <a:pPr>
                <a:defRPr/>
              </a:pPr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A807B-15BD-4F4C-8D66-234D85E81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17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2746" y="336423"/>
            <a:ext cx="7414054" cy="65211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A85549-1C72-448B-9A86-4DEA44343F30}" type="datetimeFigureOut">
              <a:rPr lang="en-AU" smtClean="0"/>
              <a:t>2019-01-30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E7CD11-DCEE-4896-A9A4-8BF659813D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5111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7472" y="2586536"/>
            <a:ext cx="6907740" cy="634981"/>
          </a:xfrm>
        </p:spPr>
        <p:txBody>
          <a:bodyPr>
            <a:no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5719" y="3391406"/>
            <a:ext cx="6400800" cy="52568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974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11" Type="http://schemas.openxmlformats.org/officeDocument/2006/relationships/image" Target="../media/image6.png"/><Relationship Id="rId5" Type="http://schemas.openxmlformats.org/officeDocument/2006/relationships/theme" Target="../theme/theme1.xml"/><Relationship Id="rId10" Type="http://schemas.openxmlformats.org/officeDocument/2006/relationships/image" Target="../media/image5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emf"/><Relationship Id="rId7" Type="http://schemas.openxmlformats.org/officeDocument/2006/relationships/image" Target="../media/image4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95786" cy="69072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02" y="105551"/>
            <a:ext cx="8928456" cy="66403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9884" y="187741"/>
            <a:ext cx="7760396" cy="887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0334" y="331497"/>
            <a:ext cx="2624135" cy="6080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alphaModFix amt="64000"/>
          </a:blip>
          <a:stretch>
            <a:fillRect/>
          </a:stretch>
        </p:blipFill>
        <p:spPr>
          <a:xfrm>
            <a:off x="191832" y="6345479"/>
            <a:ext cx="8768448" cy="336015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5573" y="6449588"/>
            <a:ext cx="3010172" cy="1468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832" y="187741"/>
            <a:ext cx="945150" cy="88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96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1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5786" cy="690724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3DD24-6BA8-C243-9BD2-8AFF9102CC5B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77D0C-2248-3E45-B4B1-6E78AE5FF33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02" y="105551"/>
            <a:ext cx="8928456" cy="6640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32" y="2020394"/>
            <a:ext cx="944048" cy="2528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884" y="2020394"/>
            <a:ext cx="7760396" cy="25285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40" y="3254823"/>
            <a:ext cx="9900000" cy="57096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5045441"/>
            <a:ext cx="2624135" cy="6080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831" y="159055"/>
            <a:ext cx="8768449" cy="1795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191832" y="6345479"/>
            <a:ext cx="8768448" cy="336015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5573" y="6449588"/>
            <a:ext cx="3010172" cy="14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6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eg"/><Relationship Id="rId7" Type="http://schemas.openxmlformats.org/officeDocument/2006/relationships/hyperlink" Target="http://maps.e-atlas.org.au/index.html?intro=false&amp;z=7&amp;ll=145.91260,-15.19976&amp;l0=ea_ea-be:World_NED_10m-cities,ea_ea:GBR_QDPI-F_Composite-seagrass-1984-2007,ea_ea:GBR_MTSRF_Grech_JCU_Dugong-dist-1986-2005,ea_ea-be:World_Bright-Earth-e-Atlas-basemap&amp;o0=,0.75,,0.46&amp;pf0=142.12781:-19.4048:147.96155:-10.6178:142.34753:-10.94157:142.27063:-19.0521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hyperlink" Target="https://www.flickr.com/photos/pftqg/3839728218/in/photostream/" TargetMode="Externa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maps.e-atlas.org.au/index.html?intro=false&amp;z=9&amp;ll=145.20123,-14.61320&amp;l0=ea_ea:QLD_AMSA_VesselTracking_20130508_20130822,ea_ea:GBR_QDPI-F_Composite-seagrass-1984-2007,ea_ea:GBR_MTSRF_Grech_JCU_Dugong-dist-1986-2005,ea_ea-be:World_Bright-Earth-e-Atlas-basemap&amp;o0=,0.75,,0.46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hyperlink" Target="http://maps.e-atlas.org.au/index.html?intro=false&amp;z=10&amp;ll=145.44415,-14.47646&amp;l0=ea_ea:QLD_AMSA_VesselTracking_20130508_20130822,ea_ea:GBR_JCU_Bathymetry-3DGBR,ea_ea-be:World_Bright-Earth-e-Atlas-basemap&amp;s0=QLD_AMSA_VesselTracking_Red,Bathymetry-0-20m-Yellow-blue" TargetMode="Externa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://eatlas.org.au/tools/image-metadata-editor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eatlas.org.au/resources/data-submission-form" TargetMode="External"/><Relationship Id="rId2" Type="http://schemas.openxmlformats.org/officeDocument/2006/relationships/hyperlink" Target="https://eatlas.org.au/pydio/data/public/nesp-eatlas-data-management-plan-template_v1-1-docx.php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3.0/au/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95426" y="4399892"/>
            <a:ext cx="54102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6B778A"/>
                </a:solidFill>
                <a:latin typeface="+mn-lt"/>
              </a:rPr>
              <a:t>Eric Lawrey</a:t>
            </a:r>
            <a:endParaRPr lang="en-US" sz="3200" dirty="0">
              <a:solidFill>
                <a:srgbClr val="6B778A"/>
              </a:solidFill>
              <a:latin typeface="+mn-lt"/>
            </a:endParaRPr>
          </a:p>
        </p:txBody>
      </p:sp>
      <p:pic>
        <p:nvPicPr>
          <p:cNvPr id="1026" name="Picture 2" descr="C:\Users\elawrey\Documents\2015\graphics\e-Atlas-logo-v2\logo\exports_v2\eAtlas-logo-vert-MED-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77" y="4811150"/>
            <a:ext cx="1171719" cy="11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lawrey\Documents\2015\graphics\e-Atlas-logo-v2\logo\exports_v2\Torres-Strait-eAtlas_VSM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646" y="5270427"/>
            <a:ext cx="15430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lawrey\Documents\2015\NWAtlas\north-west-atlas-graphics\logo\exports\North-West-Atlas-logo-Colour-pale-bg-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657" y="5150485"/>
            <a:ext cx="1492250" cy="81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AU" sz="3600" dirty="0"/>
              <a:t>eAtlas – </a:t>
            </a:r>
            <a:r>
              <a:rPr lang="en-AU" sz="3600" dirty="0" smtClean="0"/>
              <a:t>Content Editors Introduction</a:t>
            </a:r>
            <a:endParaRPr lang="en-AU" sz="3600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1371600" y="3281290"/>
            <a:ext cx="6400800" cy="1150033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dirty="0" smtClean="0">
                <a:solidFill>
                  <a:srgbClr val="6B778A"/>
                </a:solidFill>
              </a:rPr>
              <a:t>Data </a:t>
            </a:r>
            <a:r>
              <a:rPr lang="en-US" dirty="0">
                <a:solidFill>
                  <a:srgbClr val="6B778A"/>
                </a:solidFill>
              </a:rPr>
              <a:t>management and visualization for environmental research </a:t>
            </a:r>
            <a:r>
              <a:rPr lang="en-US" dirty="0" smtClean="0">
                <a:solidFill>
                  <a:srgbClr val="6B778A"/>
                </a:solidFill>
              </a:rPr>
              <a:t>data</a:t>
            </a:r>
            <a:endParaRPr lang="en-US" dirty="0">
              <a:solidFill>
                <a:srgbClr val="6B778A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11815" y="5918479"/>
            <a:ext cx="225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 smtClean="0">
                <a:solidFill>
                  <a:schemeClr val="bg1">
                    <a:lumMod val="50000"/>
                  </a:schemeClr>
                </a:solidFill>
              </a:rPr>
              <a:t>Jan</a:t>
            </a:r>
            <a:r>
              <a:rPr lang="en-AU" dirty="0" smtClean="0">
                <a:solidFill>
                  <a:schemeClr val="bg1">
                    <a:lumMod val="50000"/>
                  </a:schemeClr>
                </a:solidFill>
              </a:rPr>
              <a:t> 2019</a:t>
            </a:r>
            <a:endParaRPr lang="en-A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806" y="1208313"/>
            <a:ext cx="3628371" cy="512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6552" y="222011"/>
            <a:ext cx="4643131" cy="694506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Relationship between Dugongs (JCU) and Seagrass (QDPI)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160104"/>
            <a:ext cx="4495800" cy="39660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High dugong areas match closely areas of inshore seagrass meadows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Combining data to two institutions</a:t>
            </a:r>
          </a:p>
        </p:txBody>
      </p:sp>
      <p:pic>
        <p:nvPicPr>
          <p:cNvPr id="1026" name="Picture 2" descr="http://eatlas.org.au/sites/default/files/styles/m_very_large/public/nerp-te/9-2/284_nerp-te-image1-9-2.jpeg?itok=B6pRRoU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5" b="27793"/>
          <a:stretch/>
        </p:blipFill>
        <p:spPr bwMode="auto">
          <a:xfrm>
            <a:off x="5981699" y="0"/>
            <a:ext cx="1433395" cy="103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arm3.staticflickr.com/2423/3839728218_5b6bff17fc_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0" b="28448"/>
          <a:stretch/>
        </p:blipFill>
        <p:spPr bwMode="auto">
          <a:xfrm>
            <a:off x="7391400" y="0"/>
            <a:ext cx="1752600" cy="103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1514" y="6314531"/>
            <a:ext cx="3352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Images: Seagrass, CSIRO; </a:t>
            </a:r>
            <a:r>
              <a:rPr lang="en-AU" sz="8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Dugong</a:t>
            </a:r>
            <a:r>
              <a:rPr lang="en-AU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CC-BY Patrick </a:t>
            </a:r>
            <a:r>
              <a:rPr lang="en-AU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Quinn-Graham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769" y="1989138"/>
            <a:ext cx="2002002" cy="133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8458" y="5782067"/>
            <a:ext cx="2623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7"/>
              </a:rPr>
              <a:t>View as interactive map</a:t>
            </a:r>
            <a:endParaRPr lang="en-A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33" name="Picture 9" descr="http://maps.e-atlas.org.au/resources/images/arrow_ou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42783"/>
            <a:ext cx="195943" cy="19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19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552" y="298211"/>
            <a:ext cx="4904698" cy="694506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Shipping – Vessel tracking (AMSA)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47801"/>
            <a:ext cx="4844143" cy="17526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Shipping is constrained near Lizard Island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Ships travel over seagrass and dugong areas</a:t>
            </a:r>
            <a:endParaRPr lang="en-A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204" y="1599522"/>
            <a:ext cx="3631556" cy="507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81801" y="3592285"/>
            <a:ext cx="979714" cy="729343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4822371" y="3254829"/>
            <a:ext cx="2928259" cy="337458"/>
          </a:xfrm>
          <a:prstGeom prst="line">
            <a:avLst/>
          </a:prstGeom>
          <a:ln w="19050">
            <a:solidFill>
              <a:schemeClr val="accent1">
                <a:alpha val="51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865914" y="4321629"/>
            <a:ext cx="2906486" cy="2090057"/>
          </a:xfrm>
          <a:prstGeom prst="line">
            <a:avLst/>
          </a:prstGeom>
          <a:ln w="19050">
            <a:solidFill>
              <a:schemeClr val="accent1">
                <a:alpha val="51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67001" y="6435210"/>
            <a:ext cx="209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View as interactive map</a:t>
            </a:r>
            <a:endParaRPr lang="en-A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" name="Picture 9" descr="http://maps.e-atlas.org.au/resources/images/arrow_ou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743" y="6495926"/>
            <a:ext cx="195943" cy="19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7"/>
          <a:stretch/>
        </p:blipFill>
        <p:spPr bwMode="auto">
          <a:xfrm>
            <a:off x="931409" y="3189514"/>
            <a:ext cx="3847419" cy="323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68" y="0"/>
            <a:ext cx="2290732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5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350838"/>
            <a:ext cx="3676650" cy="601662"/>
          </a:xfrm>
        </p:spPr>
        <p:txBody>
          <a:bodyPr/>
          <a:lstStyle/>
          <a:p>
            <a:r>
              <a:rPr lang="en-AU" dirty="0" smtClean="0"/>
              <a:t>Bathymetry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65447"/>
            <a:ext cx="4985657" cy="2063553"/>
          </a:xfrm>
        </p:spPr>
        <p:txBody>
          <a:bodyPr/>
          <a:lstStyle/>
          <a:p>
            <a:r>
              <a:rPr lang="en-AU" dirty="0" smtClean="0"/>
              <a:t>One of the few shallow regions along the shipping channels</a:t>
            </a:r>
            <a:endParaRPr lang="en-A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445" y="0"/>
            <a:ext cx="3756555" cy="677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8"/>
          <a:stretch/>
        </p:blipFill>
        <p:spPr bwMode="auto">
          <a:xfrm>
            <a:off x="402773" y="2416629"/>
            <a:ext cx="4723936" cy="427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" y="4267199"/>
            <a:ext cx="1418817" cy="234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204857" y="446314"/>
            <a:ext cx="1055913" cy="925286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/>
          <p:cNvSpPr txBox="1"/>
          <p:nvPr/>
        </p:nvSpPr>
        <p:spPr>
          <a:xfrm>
            <a:off x="5780314" y="6369896"/>
            <a:ext cx="209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View as interactive map</a:t>
            </a:r>
            <a:endParaRPr lang="en-A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6" name="Picture 15" descr="http://maps.e-atlas.org.au/resources/images/arrow_ou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56" y="6430612"/>
            <a:ext cx="195943" cy="19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97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Elements of stories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3644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Content types</a:t>
            </a:r>
            <a:endParaRPr lang="en-AU" dirty="0"/>
          </a:p>
        </p:txBody>
      </p:sp>
      <p:sp>
        <p:nvSpPr>
          <p:cNvPr id="6" name="Rounded Rectangle 5"/>
          <p:cNvSpPr/>
          <p:nvPr/>
        </p:nvSpPr>
        <p:spPr>
          <a:xfrm>
            <a:off x="873457" y="2483892"/>
            <a:ext cx="2224585" cy="5595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People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89379" y="3182203"/>
            <a:ext cx="2224585" cy="5595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Organisations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78007" y="3866865"/>
            <a:ext cx="2224585" cy="5595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Projects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418764" y="2464558"/>
            <a:ext cx="2224585" cy="5595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Articles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07391" y="3168555"/>
            <a:ext cx="2224585" cy="5595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Photos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34501" y="2467974"/>
            <a:ext cx="2224585" cy="5595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Map Layers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923128" y="3193579"/>
            <a:ext cx="2224585" cy="5595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Metadata</a:t>
            </a:r>
          </a:p>
        </p:txBody>
      </p:sp>
      <p:sp>
        <p:nvSpPr>
          <p:cNvPr id="13" name="Right Brace 12"/>
          <p:cNvSpPr/>
          <p:nvPr/>
        </p:nvSpPr>
        <p:spPr>
          <a:xfrm rot="16200000">
            <a:off x="3057098" y="368490"/>
            <a:ext cx="532263" cy="334370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/>
          <p:cNvSpPr txBox="1"/>
          <p:nvPr/>
        </p:nvSpPr>
        <p:spPr>
          <a:xfrm>
            <a:off x="1719618" y="1351128"/>
            <a:ext cx="343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Content Management System</a:t>
            </a:r>
            <a:endParaRPr lang="en-AU" dirty="0"/>
          </a:p>
        </p:txBody>
      </p:sp>
      <p:sp>
        <p:nvSpPr>
          <p:cNvPr id="15" name="TextBox 14"/>
          <p:cNvSpPr txBox="1"/>
          <p:nvPr/>
        </p:nvSpPr>
        <p:spPr>
          <a:xfrm>
            <a:off x="903027" y="4615218"/>
            <a:ext cx="2222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Navigation and cross linking</a:t>
            </a:r>
            <a:endParaRPr lang="en-AU" dirty="0"/>
          </a:p>
        </p:txBody>
      </p:sp>
      <p:sp>
        <p:nvSpPr>
          <p:cNvPr id="16" name="Rounded Rectangle 15"/>
          <p:cNvSpPr/>
          <p:nvPr/>
        </p:nvSpPr>
        <p:spPr>
          <a:xfrm>
            <a:off x="5920854" y="3962399"/>
            <a:ext cx="2224585" cy="5595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tx1"/>
                </a:solidFill>
              </a:rPr>
              <a:t>Videos</a:t>
            </a:r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01638" y="4562901"/>
            <a:ext cx="1264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YouTube</a:t>
            </a:r>
            <a:endParaRPr lang="en-AU" dirty="0"/>
          </a:p>
        </p:txBody>
      </p:sp>
      <p:sp>
        <p:nvSpPr>
          <p:cNvPr id="18" name="Right Brace 17"/>
          <p:cNvSpPr/>
          <p:nvPr/>
        </p:nvSpPr>
        <p:spPr>
          <a:xfrm rot="5400000" flipV="1">
            <a:off x="5365845" y="3182204"/>
            <a:ext cx="532263" cy="334370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4044286" y="5217995"/>
            <a:ext cx="2222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Core content for telling stories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272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6552" y="222011"/>
            <a:ext cx="4643131" cy="694506"/>
          </a:xfrm>
        </p:spPr>
        <p:txBody>
          <a:bodyPr>
            <a:normAutofit/>
          </a:bodyPr>
          <a:lstStyle/>
          <a:p>
            <a:r>
              <a:rPr lang="en-AU" dirty="0" smtClean="0"/>
              <a:t>eAtlas website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Contains project information, articles, photos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Built using Drupal 7 Content Management System</a:t>
            </a:r>
            <a:endParaRPr lang="en-A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40" y="2628900"/>
            <a:ext cx="408252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652" y="2647950"/>
            <a:ext cx="3984947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67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Articles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9952" y="1571138"/>
            <a:ext cx="7035799" cy="4682066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" t="-1" r="-440" b="16530"/>
          <a:stretch/>
        </p:blipFill>
        <p:spPr bwMode="auto">
          <a:xfrm>
            <a:off x="232012" y="1173709"/>
            <a:ext cx="8679976" cy="551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934268" y="3016158"/>
            <a:ext cx="4735774" cy="3616656"/>
          </a:xfrm>
          <a:prstGeom prst="roundRect">
            <a:avLst>
              <a:gd name="adj" fmla="val 5724"/>
            </a:avLst>
          </a:prstGeom>
          <a:noFill/>
          <a:ln w="34925">
            <a:solidFill>
              <a:srgbClr val="C00000"/>
            </a:solidFill>
          </a:ln>
          <a:effectLst>
            <a:outerShdw blurRad="76200" dist="38100" dir="5400000" rotWithShape="0">
              <a:srgbClr val="000000">
                <a:alpha val="5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ounded Rectangle 7"/>
          <p:cNvSpPr/>
          <p:nvPr/>
        </p:nvSpPr>
        <p:spPr>
          <a:xfrm>
            <a:off x="1039503" y="2677238"/>
            <a:ext cx="1471685" cy="2740925"/>
          </a:xfrm>
          <a:prstGeom prst="roundRect">
            <a:avLst>
              <a:gd name="adj" fmla="val 14070"/>
            </a:avLst>
          </a:prstGeom>
          <a:noFill/>
          <a:ln w="34925">
            <a:solidFill>
              <a:srgbClr val="C00000"/>
            </a:solidFill>
          </a:ln>
          <a:effectLst>
            <a:outerShdw blurRad="76200" dist="38100" dir="5400000" rotWithShape="0">
              <a:srgbClr val="000000">
                <a:alpha val="5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682389" y="5500051"/>
            <a:ext cx="2210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2">
                    <a:lumMod val="50000"/>
                  </a:schemeClr>
                </a:solidFill>
              </a:rPr>
              <a:t>Attribution for authors (optional)</a:t>
            </a:r>
            <a:endParaRPr lang="en-A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895599" y="2431579"/>
            <a:ext cx="4735774" cy="489044"/>
          </a:xfrm>
          <a:prstGeom prst="roundRect">
            <a:avLst>
              <a:gd name="adj" fmla="val 42003"/>
            </a:avLst>
          </a:prstGeom>
          <a:noFill/>
          <a:ln w="34925">
            <a:solidFill>
              <a:srgbClr val="C00000"/>
            </a:solidFill>
          </a:ln>
          <a:effectLst>
            <a:outerShdw blurRad="76200" dist="38100" dir="5400000" rotWithShape="0">
              <a:srgbClr val="000000">
                <a:alpha val="5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/>
          <p:cNvSpPr txBox="1"/>
          <p:nvPr/>
        </p:nvSpPr>
        <p:spPr>
          <a:xfrm>
            <a:off x="7617726" y="2322398"/>
            <a:ext cx="1430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2">
                    <a:lumMod val="50000"/>
                  </a:schemeClr>
                </a:solidFill>
              </a:rPr>
              <a:t>Engaging title</a:t>
            </a:r>
            <a:endParaRPr lang="en-A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14030" y="3116243"/>
            <a:ext cx="1430739" cy="92333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2">
                    <a:lumMod val="50000"/>
                  </a:schemeClr>
                </a:solidFill>
              </a:rPr>
              <a:t>Free form article text and photos</a:t>
            </a:r>
            <a:endParaRPr lang="en-A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1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/>
      <p:bldP spid="10" grpId="0" animBg="1"/>
      <p:bldP spid="11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Articles - Embedded videos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6" b="8601"/>
          <a:stretch/>
        </p:blipFill>
        <p:spPr bwMode="auto">
          <a:xfrm>
            <a:off x="109181" y="1173707"/>
            <a:ext cx="8830101" cy="518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057098" y="1146415"/>
            <a:ext cx="4735774" cy="3616656"/>
          </a:xfrm>
          <a:prstGeom prst="roundRect">
            <a:avLst>
              <a:gd name="adj" fmla="val 5724"/>
            </a:avLst>
          </a:prstGeom>
          <a:noFill/>
          <a:ln w="34925">
            <a:solidFill>
              <a:srgbClr val="C00000"/>
            </a:solidFill>
          </a:ln>
          <a:effectLst>
            <a:outerShdw blurRad="76200" dist="38100" dir="5400000" rotWithShape="0">
              <a:srgbClr val="000000">
                <a:alpha val="5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6036860" y="1246500"/>
            <a:ext cx="1430739" cy="120032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2">
                    <a:lumMod val="50000"/>
                  </a:schemeClr>
                </a:solidFill>
              </a:rPr>
              <a:t>Embed videos from YouTube</a:t>
            </a:r>
            <a:endParaRPr lang="en-A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6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Articles – Embedded maps</a:t>
            </a:r>
            <a:endParaRPr lang="en-A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7" b="8385"/>
          <a:stretch/>
        </p:blipFill>
        <p:spPr bwMode="auto">
          <a:xfrm>
            <a:off x="177420" y="1119116"/>
            <a:ext cx="8789159" cy="551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988859" y="3807725"/>
            <a:ext cx="4735774" cy="2893328"/>
          </a:xfrm>
          <a:prstGeom prst="roundRect">
            <a:avLst>
              <a:gd name="adj" fmla="val 5724"/>
            </a:avLst>
          </a:prstGeom>
          <a:noFill/>
          <a:ln w="34925">
            <a:solidFill>
              <a:srgbClr val="C00000"/>
            </a:solidFill>
          </a:ln>
          <a:effectLst>
            <a:outerShdw blurRad="76200" dist="38100" dir="5400000" rotWithShape="0">
              <a:srgbClr val="000000">
                <a:alpha val="5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6118746" y="4003348"/>
            <a:ext cx="1430739" cy="92333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2">
                    <a:lumMod val="50000"/>
                  </a:schemeClr>
                </a:solidFill>
              </a:rPr>
              <a:t>Embed interactive maps</a:t>
            </a:r>
            <a:endParaRPr lang="en-A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84913" y="3425587"/>
            <a:ext cx="1812878" cy="3234519"/>
          </a:xfrm>
          <a:prstGeom prst="roundRect">
            <a:avLst>
              <a:gd name="adj" fmla="val 5724"/>
            </a:avLst>
          </a:prstGeom>
          <a:noFill/>
          <a:ln w="34925">
            <a:solidFill>
              <a:srgbClr val="C00000"/>
            </a:solidFill>
          </a:ln>
          <a:effectLst>
            <a:outerShdw blurRad="76200" dist="38100" dir="5400000" rotWithShape="0">
              <a:srgbClr val="000000">
                <a:alpha val="5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1112292" y="2477073"/>
            <a:ext cx="1430739" cy="92333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2">
                    <a:lumMod val="50000"/>
                  </a:schemeClr>
                </a:solidFill>
              </a:rPr>
              <a:t>Link to other site content</a:t>
            </a:r>
            <a:endParaRPr lang="en-A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20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Each photo is a new page</a:t>
            </a:r>
            <a:endParaRPr lang="en-A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" b="12262"/>
          <a:stretch/>
        </p:blipFill>
        <p:spPr bwMode="auto">
          <a:xfrm>
            <a:off x="173924" y="1201003"/>
            <a:ext cx="8765359" cy="506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r="7798" b="3718"/>
          <a:stretch/>
        </p:blipFill>
        <p:spPr bwMode="auto">
          <a:xfrm>
            <a:off x="163773" y="1774209"/>
            <a:ext cx="5112900" cy="4476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5295331" y="2961564"/>
            <a:ext cx="586855" cy="27296"/>
          </a:xfrm>
          <a:prstGeom prst="straightConnector1">
            <a:avLst/>
          </a:prstGeom>
          <a:ln w="53975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25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What is </a:t>
            </a:r>
            <a:r>
              <a:rPr lang="en-AU" smtClean="0"/>
              <a:t>the eAtlas?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321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Photos as mini-articles</a:t>
            </a:r>
            <a:endParaRPr lang="en-A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4"/>
          <a:stretch/>
        </p:blipFill>
        <p:spPr bwMode="auto">
          <a:xfrm>
            <a:off x="177419" y="1134051"/>
            <a:ext cx="8761864" cy="55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988860" y="5329452"/>
            <a:ext cx="5049670" cy="1344304"/>
          </a:xfrm>
          <a:prstGeom prst="roundRect">
            <a:avLst>
              <a:gd name="adj" fmla="val 27001"/>
            </a:avLst>
          </a:prstGeom>
          <a:noFill/>
          <a:ln w="34925">
            <a:solidFill>
              <a:srgbClr val="C00000"/>
            </a:solidFill>
          </a:ln>
          <a:effectLst>
            <a:outerShdw blurRad="76200" dist="38100" dir="5400000" rotWithShape="0">
              <a:srgbClr val="000000">
                <a:alpha val="5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3609833" y="4660716"/>
            <a:ext cx="2270871" cy="64633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2">
                    <a:lumMod val="50000"/>
                  </a:schemeClr>
                </a:solidFill>
              </a:rPr>
              <a:t>Metadata from photo page</a:t>
            </a:r>
            <a:endParaRPr lang="en-A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8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Photos link to their use</a:t>
            </a:r>
            <a:endParaRPr lang="en-A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7" b="1"/>
          <a:stretch/>
        </p:blipFill>
        <p:spPr bwMode="auto">
          <a:xfrm>
            <a:off x="191068" y="1173708"/>
            <a:ext cx="8796860" cy="551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914400" y="5663821"/>
            <a:ext cx="6769289" cy="464024"/>
          </a:xfrm>
          <a:prstGeom prst="roundRect">
            <a:avLst>
              <a:gd name="adj" fmla="val 50000"/>
            </a:avLst>
          </a:prstGeom>
          <a:noFill/>
          <a:ln w="34925">
            <a:solidFill>
              <a:srgbClr val="C00000"/>
            </a:solidFill>
          </a:ln>
          <a:effectLst>
            <a:outerShdw blurRad="76200" dist="38100" dir="5400000" rotWithShape="0">
              <a:srgbClr val="000000">
                <a:alpha val="5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1003109" y="5233923"/>
            <a:ext cx="5929954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2">
                    <a:lumMod val="50000"/>
                  </a:schemeClr>
                </a:solidFill>
              </a:rPr>
              <a:t>Links to articles and projects that use this photo</a:t>
            </a:r>
            <a:endParaRPr lang="en-A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74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Discoverable in Google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2956" y="1380067"/>
            <a:ext cx="8543498" cy="1390429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Photo pages provide informative text that makes them search friendly.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Allows more ways for people to find the site directly from Google.</a:t>
            </a:r>
            <a:endParaRPr lang="en-A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9573"/>
          <a:stretch/>
        </p:blipFill>
        <p:spPr bwMode="auto">
          <a:xfrm>
            <a:off x="423081" y="2338882"/>
            <a:ext cx="8434316" cy="36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00251" y="3282287"/>
            <a:ext cx="2320119" cy="1740088"/>
          </a:xfrm>
          <a:prstGeom prst="roundRect">
            <a:avLst>
              <a:gd name="adj" fmla="val 27001"/>
            </a:avLst>
          </a:prstGeom>
          <a:noFill/>
          <a:ln w="34925">
            <a:solidFill>
              <a:srgbClr val="C00000"/>
            </a:solidFill>
          </a:ln>
          <a:effectLst>
            <a:outerShdw blurRad="76200" dist="38100" dir="5400000" rotWithShape="0">
              <a:srgbClr val="000000">
                <a:alpha val="5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416257" y="2804620"/>
            <a:ext cx="2067635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accent2">
                    <a:lumMod val="50000"/>
                  </a:schemeClr>
                </a:solidFill>
              </a:rPr>
              <a:t>eAtlas page</a:t>
            </a:r>
            <a:endParaRPr lang="en-A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5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People / Organisations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4842" y="1380066"/>
            <a:ext cx="2879677" cy="42018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Cross links all the content from the person or organisation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Can have a bio and photo</a:t>
            </a:r>
            <a:endParaRPr lang="en-A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7" r="10993" b="7884"/>
          <a:stretch/>
        </p:blipFill>
        <p:spPr bwMode="auto">
          <a:xfrm>
            <a:off x="3343701" y="1473959"/>
            <a:ext cx="546199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28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Project pages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4860" y="1352772"/>
            <a:ext cx="3135320" cy="4682066"/>
          </a:xfrm>
        </p:spPr>
        <p:txBody>
          <a:bodyPr/>
          <a:lstStyle/>
          <a:p>
            <a:r>
              <a:rPr lang="en-AU" dirty="0" smtClean="0"/>
              <a:t>Cross links associated people, organisations and content (photos, datasets, articles)</a:t>
            </a:r>
            <a:endParaRPr lang="en-A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7" r="10780"/>
          <a:stretch/>
        </p:blipFill>
        <p:spPr bwMode="auto">
          <a:xfrm>
            <a:off x="3566144" y="1310183"/>
            <a:ext cx="5373140" cy="494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6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Metadata pages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6620" y="1352772"/>
            <a:ext cx="2630353" cy="468206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Detailed technical information needed to reuse the dataset.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Researcher target audience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Links to data downloads and map layers.</a:t>
            </a:r>
            <a:endParaRPr lang="en-A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r="10675"/>
          <a:stretch/>
        </p:blipFill>
        <p:spPr bwMode="auto">
          <a:xfrm>
            <a:off x="3295558" y="1132764"/>
            <a:ext cx="5602651" cy="514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91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Map layers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1338" y="1352771"/>
            <a:ext cx="2411988" cy="468206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Can display and layer any GIS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Maps can be </a:t>
            </a:r>
            <a:r>
              <a:rPr lang="en-AU" dirty="0" err="1" smtClean="0"/>
              <a:t>preconfiged</a:t>
            </a:r>
            <a:r>
              <a:rPr lang="en-AU" dirty="0" smtClean="0"/>
              <a:t> with a combination of layers and styles</a:t>
            </a:r>
            <a:endParaRPr lang="en-A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560" y="1378423"/>
            <a:ext cx="5335536" cy="432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36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Design</a:t>
            </a:r>
            <a:r>
              <a:rPr lang="en-AU" baseline="0" dirty="0" smtClean="0"/>
              <a:t> and Architecture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4726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Design Philosophy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Open data / open  source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Follow national / international standards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Use off-the-shelf software where possible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Use custom software for integration  and presentation of content to allow tailoring to stakeholder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Provide a curated service to reduce burden on researchers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6889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805" y="321547"/>
            <a:ext cx="5553856" cy="675174"/>
          </a:xfrm>
        </p:spPr>
        <p:txBody>
          <a:bodyPr/>
          <a:lstStyle/>
          <a:p>
            <a:r>
              <a:rPr lang="en-AU" dirty="0" smtClean="0"/>
              <a:t>Content Preparation</a:t>
            </a:r>
            <a:endParaRPr lang="en-AU" dirty="0"/>
          </a:p>
        </p:txBody>
      </p:sp>
      <p:grpSp>
        <p:nvGrpSpPr>
          <p:cNvPr id="283" name="Group 282"/>
          <p:cNvGrpSpPr/>
          <p:nvPr/>
        </p:nvGrpSpPr>
        <p:grpSpPr>
          <a:xfrm>
            <a:off x="558132" y="5200958"/>
            <a:ext cx="528392" cy="694287"/>
            <a:chOff x="755576" y="5085184"/>
            <a:chExt cx="546097" cy="717550"/>
          </a:xfrm>
        </p:grpSpPr>
        <p:grpSp>
          <p:nvGrpSpPr>
            <p:cNvPr id="429" name="Group 23"/>
            <p:cNvGrpSpPr>
              <a:grpSpLocks/>
            </p:cNvGrpSpPr>
            <p:nvPr/>
          </p:nvGrpSpPr>
          <p:grpSpPr bwMode="auto">
            <a:xfrm>
              <a:off x="755576" y="5085184"/>
              <a:ext cx="546097" cy="717550"/>
              <a:chOff x="3897315" y="4725988"/>
              <a:chExt cx="546099" cy="717550"/>
            </a:xfrm>
          </p:grpSpPr>
          <p:sp>
            <p:nvSpPr>
              <p:cNvPr id="431" name="Freeform 316"/>
              <p:cNvSpPr>
                <a:spLocks/>
              </p:cNvSpPr>
              <p:nvPr/>
            </p:nvSpPr>
            <p:spPr bwMode="auto">
              <a:xfrm>
                <a:off x="3897315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32" name="Freeform 317"/>
              <p:cNvSpPr>
                <a:spLocks/>
              </p:cNvSpPr>
              <p:nvPr/>
            </p:nvSpPr>
            <p:spPr bwMode="auto">
              <a:xfrm flipH="1">
                <a:off x="4232276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33" name="Freeform 318"/>
              <p:cNvSpPr>
                <a:spLocks/>
              </p:cNvSpPr>
              <p:nvPr/>
            </p:nvSpPr>
            <p:spPr bwMode="auto">
              <a:xfrm>
                <a:off x="3946528" y="5001603"/>
                <a:ext cx="434977" cy="441935"/>
              </a:xfrm>
              <a:custGeom>
                <a:avLst/>
                <a:gdLst>
                  <a:gd name="T0" fmla="*/ 2147483647 w 418"/>
                  <a:gd name="T1" fmla="*/ 0 h 426"/>
                  <a:gd name="T2" fmla="*/ 2147483647 w 418"/>
                  <a:gd name="T3" fmla="*/ 2147483647 h 426"/>
                  <a:gd name="T4" fmla="*/ 2147483647 w 418"/>
                  <a:gd name="T5" fmla="*/ 2147483647 h 426"/>
                  <a:gd name="T6" fmla="*/ 2147483647 w 418"/>
                  <a:gd name="T7" fmla="*/ 2147483647 h 426"/>
                  <a:gd name="T8" fmla="*/ 2147483647 w 418"/>
                  <a:gd name="T9" fmla="*/ 2147483647 h 426"/>
                  <a:gd name="T10" fmla="*/ 2147483647 w 418"/>
                  <a:gd name="T11" fmla="*/ 2147483647 h 426"/>
                  <a:gd name="T12" fmla="*/ 2147483647 w 418"/>
                  <a:gd name="T13" fmla="*/ 2147483647 h 426"/>
                  <a:gd name="T14" fmla="*/ 2147483647 w 418"/>
                  <a:gd name="T15" fmla="*/ 2147483647 h 426"/>
                  <a:gd name="T16" fmla="*/ 2147483647 w 418"/>
                  <a:gd name="T17" fmla="*/ 2147483647 h 426"/>
                  <a:gd name="T18" fmla="*/ 2147483647 w 418"/>
                  <a:gd name="T19" fmla="*/ 2147483647 h 426"/>
                  <a:gd name="T20" fmla="*/ 2147483647 w 418"/>
                  <a:gd name="T21" fmla="*/ 0 h 4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18" h="426">
                    <a:moveTo>
                      <a:pt x="138" y="0"/>
                    </a:moveTo>
                    <a:cubicBezTo>
                      <a:pt x="138" y="0"/>
                      <a:pt x="86" y="67"/>
                      <a:pt x="68" y="104"/>
                    </a:cubicBezTo>
                    <a:cubicBezTo>
                      <a:pt x="50" y="141"/>
                      <a:pt x="28" y="186"/>
                      <a:pt x="20" y="226"/>
                    </a:cubicBezTo>
                    <a:cubicBezTo>
                      <a:pt x="12" y="266"/>
                      <a:pt x="0" y="311"/>
                      <a:pt x="19" y="343"/>
                    </a:cubicBezTo>
                    <a:cubicBezTo>
                      <a:pt x="38" y="375"/>
                      <a:pt x="94" y="402"/>
                      <a:pt x="140" y="414"/>
                    </a:cubicBezTo>
                    <a:cubicBezTo>
                      <a:pt x="186" y="426"/>
                      <a:pt x="252" y="422"/>
                      <a:pt x="295" y="412"/>
                    </a:cubicBezTo>
                    <a:cubicBezTo>
                      <a:pt x="338" y="402"/>
                      <a:pt x="382" y="384"/>
                      <a:pt x="400" y="355"/>
                    </a:cubicBezTo>
                    <a:cubicBezTo>
                      <a:pt x="418" y="326"/>
                      <a:pt x="412" y="277"/>
                      <a:pt x="406" y="236"/>
                    </a:cubicBezTo>
                    <a:cubicBezTo>
                      <a:pt x="400" y="195"/>
                      <a:pt x="382" y="147"/>
                      <a:pt x="366" y="108"/>
                    </a:cubicBezTo>
                    <a:cubicBezTo>
                      <a:pt x="350" y="69"/>
                      <a:pt x="336" y="40"/>
                      <a:pt x="307" y="1"/>
                    </a:cubicBezTo>
                    <a:cubicBezTo>
                      <a:pt x="222" y="0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34" name="Oval 319"/>
              <p:cNvSpPr>
                <a:spLocks noChangeArrowheads="1"/>
              </p:cNvSpPr>
              <p:nvPr/>
            </p:nvSpPr>
            <p:spPr bwMode="auto">
              <a:xfrm>
                <a:off x="4014790" y="4725988"/>
                <a:ext cx="328614" cy="329471"/>
              </a:xfrm>
              <a:prstGeom prst="ellipse">
                <a:avLst/>
              </a:prstGeom>
              <a:gradFill rotWithShape="1">
                <a:gsLst>
                  <a:gs pos="0">
                    <a:srgbClr val="E5F0F7"/>
                  </a:gs>
                  <a:gs pos="50000">
                    <a:srgbClr val="B7D4E7"/>
                  </a:gs>
                  <a:gs pos="100000">
                    <a:srgbClr val="E5F0F7"/>
                  </a:gs>
                </a:gsLst>
                <a:lin ang="5400000" scaled="1"/>
              </a:gra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30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159" y="5435699"/>
              <a:ext cx="356872" cy="354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4" name="Rectangle 283"/>
          <p:cNvSpPr/>
          <p:nvPr/>
        </p:nvSpPr>
        <p:spPr>
          <a:xfrm>
            <a:off x="523296" y="2135326"/>
            <a:ext cx="6340283" cy="2229550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85" name="TextBox 284"/>
          <p:cNvSpPr txBox="1"/>
          <p:nvPr/>
        </p:nvSpPr>
        <p:spPr>
          <a:xfrm>
            <a:off x="801989" y="2135326"/>
            <a:ext cx="1045102" cy="35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Stories</a:t>
            </a:r>
            <a:endParaRPr lang="en-AU" dirty="0"/>
          </a:p>
        </p:txBody>
      </p:sp>
      <p:cxnSp>
        <p:nvCxnSpPr>
          <p:cNvPr id="286" name="Straight Connector 285"/>
          <p:cNvCxnSpPr/>
          <p:nvPr/>
        </p:nvCxnSpPr>
        <p:spPr>
          <a:xfrm>
            <a:off x="871663" y="2692714"/>
            <a:ext cx="836081" cy="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/>
        </p:nvCxnSpPr>
        <p:spPr>
          <a:xfrm>
            <a:off x="871663" y="2762387"/>
            <a:ext cx="836081" cy="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/>
        </p:nvCxnSpPr>
        <p:spPr>
          <a:xfrm>
            <a:off x="871663" y="2588204"/>
            <a:ext cx="836081" cy="0"/>
          </a:xfrm>
          <a:prstGeom prst="line">
            <a:avLst/>
          </a:prstGeom>
          <a:ln w="603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9" name="Group 288"/>
          <p:cNvGrpSpPr/>
          <p:nvPr/>
        </p:nvGrpSpPr>
        <p:grpSpPr>
          <a:xfrm>
            <a:off x="1359377" y="2832061"/>
            <a:ext cx="348367" cy="278694"/>
            <a:chOff x="1403648" y="2708920"/>
            <a:chExt cx="864096" cy="288032"/>
          </a:xfrm>
        </p:grpSpPr>
        <p:cxnSp>
          <p:nvCxnSpPr>
            <p:cNvPr id="424" name="Straight Connector 423"/>
            <p:cNvCxnSpPr/>
            <p:nvPr/>
          </p:nvCxnSpPr>
          <p:spPr>
            <a:xfrm>
              <a:off x="1403648" y="2708920"/>
              <a:ext cx="864096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/>
            <p:cNvCxnSpPr/>
            <p:nvPr/>
          </p:nvCxnSpPr>
          <p:spPr>
            <a:xfrm>
              <a:off x="1403648" y="2780928"/>
              <a:ext cx="864096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/>
            <p:cNvCxnSpPr/>
            <p:nvPr/>
          </p:nvCxnSpPr>
          <p:spPr>
            <a:xfrm>
              <a:off x="1403648" y="2852936"/>
              <a:ext cx="864096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/>
            <p:cNvCxnSpPr/>
            <p:nvPr/>
          </p:nvCxnSpPr>
          <p:spPr>
            <a:xfrm>
              <a:off x="1403648" y="2924944"/>
              <a:ext cx="864096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/>
            <p:cNvCxnSpPr/>
            <p:nvPr/>
          </p:nvCxnSpPr>
          <p:spPr>
            <a:xfrm>
              <a:off x="1403648" y="2996952"/>
              <a:ext cx="864096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0" name="Straight Connector 289"/>
          <p:cNvCxnSpPr/>
          <p:nvPr/>
        </p:nvCxnSpPr>
        <p:spPr>
          <a:xfrm>
            <a:off x="871663" y="3180428"/>
            <a:ext cx="836081" cy="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/>
        </p:nvCxnSpPr>
        <p:spPr>
          <a:xfrm>
            <a:off x="871663" y="3250102"/>
            <a:ext cx="836081" cy="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/>
          <p:nvPr/>
        </p:nvCxnSpPr>
        <p:spPr>
          <a:xfrm>
            <a:off x="871663" y="3319775"/>
            <a:ext cx="836081" cy="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/>
          <p:nvPr/>
        </p:nvCxnSpPr>
        <p:spPr>
          <a:xfrm>
            <a:off x="871663" y="3389448"/>
            <a:ext cx="836081" cy="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4" name="TextBox 293"/>
          <p:cNvSpPr txBox="1"/>
          <p:nvPr/>
        </p:nvSpPr>
        <p:spPr>
          <a:xfrm>
            <a:off x="4425009" y="2135326"/>
            <a:ext cx="1323795" cy="625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Data Catalogue</a:t>
            </a:r>
            <a:endParaRPr lang="en-AU" dirty="0"/>
          </a:p>
        </p:txBody>
      </p:sp>
      <p:sp>
        <p:nvSpPr>
          <p:cNvPr id="295" name="TextBox 294"/>
          <p:cNvSpPr txBox="1"/>
          <p:nvPr/>
        </p:nvSpPr>
        <p:spPr>
          <a:xfrm>
            <a:off x="2613499" y="2135326"/>
            <a:ext cx="1497979" cy="35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Map Layers</a:t>
            </a:r>
            <a:endParaRPr lang="en-AU" dirty="0"/>
          </a:p>
        </p:txBody>
      </p:sp>
      <p:sp>
        <p:nvSpPr>
          <p:cNvPr id="296" name="Rectangle 295"/>
          <p:cNvSpPr/>
          <p:nvPr/>
        </p:nvSpPr>
        <p:spPr>
          <a:xfrm>
            <a:off x="732316" y="2483694"/>
            <a:ext cx="1114775" cy="1741836"/>
          </a:xfrm>
          <a:prstGeom prst="rect">
            <a:avLst/>
          </a:prstGeom>
          <a:noFill/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7" name="TextBox 296"/>
          <p:cNvSpPr txBox="1"/>
          <p:nvPr/>
        </p:nvSpPr>
        <p:spPr>
          <a:xfrm>
            <a:off x="5957824" y="2135326"/>
            <a:ext cx="905755" cy="35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Data</a:t>
            </a:r>
            <a:endParaRPr lang="en-AU" dirty="0"/>
          </a:p>
        </p:txBody>
      </p:sp>
      <p:pic>
        <p:nvPicPr>
          <p:cNvPr id="298" name="Picture 10" descr="http://maps.e-atlas.org.au/maps/wms?TRANSPARENT=TRUE&amp;LAYERS=WT_MTSRF_JCU_Vertebrate-atlas_2010%3ARealized-CURR&amp;STYLES=&amp;FORMAT=image%2Fpng&amp;SERVICE=WMS&amp;VERSION=1.1.1&amp;REQUEST=GetMap&amp;SRS=EPSG%3A4326&amp;BBOX=144.49899473663,-20.227573121916,147.05201030675,-15.121541981692&amp;WIDTH=256&amp;HEIGHT=51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43"/>
          <a:stretch/>
        </p:blipFill>
        <p:spPr bwMode="auto">
          <a:xfrm>
            <a:off x="2248875" y="2414020"/>
            <a:ext cx="817502" cy="148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298"/>
          <p:cNvSpPr/>
          <p:nvPr/>
        </p:nvSpPr>
        <p:spPr>
          <a:xfrm>
            <a:off x="2248875" y="2483695"/>
            <a:ext cx="807250" cy="1463142"/>
          </a:xfrm>
          <a:prstGeom prst="rect">
            <a:avLst/>
          </a:prstGeom>
          <a:solidFill>
            <a:schemeClr val="tx1">
              <a:lumMod val="95000"/>
              <a:lumOff val="5000"/>
              <a:alpha val="6000"/>
            </a:schemeClr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0" name="Rectangle 299"/>
          <p:cNvSpPr/>
          <p:nvPr/>
        </p:nvSpPr>
        <p:spPr>
          <a:xfrm>
            <a:off x="2736589" y="2623040"/>
            <a:ext cx="817502" cy="1481722"/>
          </a:xfrm>
          <a:prstGeom prst="rect">
            <a:avLst/>
          </a:prstGeom>
          <a:solidFill>
            <a:schemeClr val="tx1">
              <a:alpha val="6000"/>
            </a:schemeClr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01" name="Picture 12" descr="http://maps.e-atlas.org.au/maps/wms?TRANSPARENT=TRUE&amp;LAYERS=wtma%3AWT_WTMA_WTWHA_zoning_09&amp;STYLES=&amp;FORMAT=image%2Fpng&amp;SERVICE=WMS&amp;VERSION=1.1.1&amp;REQUEST=GetMap&amp;SRS=EPSG%3A4326&amp;BBOX=144.41136223593,-19.758855419592,146.96437780605,-14.652824279368&amp;WIDTH=256&amp;HEIGHT=5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6" r="8559" b="4467"/>
          <a:stretch/>
        </p:blipFill>
        <p:spPr bwMode="auto">
          <a:xfrm>
            <a:off x="2736589" y="2638705"/>
            <a:ext cx="794252" cy="143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2" name="Rectangle 301"/>
          <p:cNvSpPr/>
          <p:nvPr/>
        </p:nvSpPr>
        <p:spPr>
          <a:xfrm>
            <a:off x="3293976" y="2762387"/>
            <a:ext cx="817502" cy="1481722"/>
          </a:xfrm>
          <a:prstGeom prst="rect">
            <a:avLst/>
          </a:prstGeom>
          <a:solidFill>
            <a:schemeClr val="tx1">
              <a:alpha val="4000"/>
            </a:schemeClr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03" name="Picture 8" descr="http://maps.e-atlas.org.au/maps/QLD_NERP-TE_e-Atlas_Study-area/wms?TRANSPARENT=TRUE&amp;LAYERS=QLD_NERP-TE_e-Atlas_Study-area%3AProject-3-4_2013_Polygons&amp;STYLES=&amp;FORMAT=image%2Fpng&amp;SERVICE=WMS&amp;VERSION=1.1.1&amp;REQUEST=GetMap&amp;SRS=EPSG%3A4326&amp;BBOX=145.11979637428,-18.562129371101,146.39630415934,-16.009113800989&amp;WIDTH=256&amp;HEIGHT=5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070" y="2762387"/>
            <a:ext cx="766408" cy="153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63" y="3459122"/>
            <a:ext cx="836081" cy="67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" name="Rectangle 304"/>
          <p:cNvSpPr/>
          <p:nvPr/>
        </p:nvSpPr>
        <p:spPr>
          <a:xfrm>
            <a:off x="5922988" y="5061611"/>
            <a:ext cx="905755" cy="905755"/>
          </a:xfrm>
          <a:prstGeom prst="rect">
            <a:avLst/>
          </a:prstGeom>
          <a:solidFill>
            <a:srgbClr val="FFFFE1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pic>
        <p:nvPicPr>
          <p:cNvPr id="306" name="Picture 30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661" y="5131285"/>
            <a:ext cx="706830" cy="706830"/>
          </a:xfrm>
          <a:prstGeom prst="rect">
            <a:avLst/>
          </a:prstGeom>
        </p:spPr>
      </p:pic>
      <p:sp>
        <p:nvSpPr>
          <p:cNvPr id="307" name="TextBox 306"/>
          <p:cNvSpPr txBox="1"/>
          <p:nvPr/>
        </p:nvSpPr>
        <p:spPr>
          <a:xfrm>
            <a:off x="6863579" y="5026775"/>
            <a:ext cx="1219285" cy="8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Data processing Tools</a:t>
            </a:r>
            <a:endParaRPr lang="en-AU" sz="1600" dirty="0"/>
          </a:p>
        </p:txBody>
      </p:sp>
      <p:cxnSp>
        <p:nvCxnSpPr>
          <p:cNvPr id="308" name="Straight Arrow Connector 307"/>
          <p:cNvCxnSpPr/>
          <p:nvPr/>
        </p:nvCxnSpPr>
        <p:spPr>
          <a:xfrm>
            <a:off x="2648336" y="5514489"/>
            <a:ext cx="1393469" cy="0"/>
          </a:xfrm>
          <a:prstGeom prst="straightConnector1">
            <a:avLst/>
          </a:prstGeom>
          <a:ln w="79375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9" name="Group 308"/>
          <p:cNvGrpSpPr/>
          <p:nvPr/>
        </p:nvGrpSpPr>
        <p:grpSpPr>
          <a:xfrm>
            <a:off x="4390172" y="4399714"/>
            <a:ext cx="2020530" cy="661898"/>
            <a:chOff x="4103948" y="4149080"/>
            <a:chExt cx="2088232" cy="432048"/>
          </a:xfrm>
        </p:grpSpPr>
        <p:cxnSp>
          <p:nvCxnSpPr>
            <p:cNvPr id="422" name="Straight Arrow Connector 421"/>
            <p:cNvCxnSpPr/>
            <p:nvPr/>
          </p:nvCxnSpPr>
          <p:spPr>
            <a:xfrm flipV="1">
              <a:off x="4103948" y="4149080"/>
              <a:ext cx="0" cy="432048"/>
            </a:xfrm>
            <a:prstGeom prst="straightConnector1">
              <a:avLst/>
            </a:prstGeom>
            <a:ln w="79375">
              <a:solidFill>
                <a:schemeClr val="accent1">
                  <a:lumMod val="60000"/>
                  <a:lumOff val="40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Arrow Connector 422"/>
            <p:cNvCxnSpPr/>
            <p:nvPr/>
          </p:nvCxnSpPr>
          <p:spPr>
            <a:xfrm flipV="1">
              <a:off x="6192180" y="4149080"/>
              <a:ext cx="0" cy="432048"/>
            </a:xfrm>
            <a:prstGeom prst="straightConnector1">
              <a:avLst/>
            </a:prstGeom>
            <a:ln w="79375">
              <a:solidFill>
                <a:schemeClr val="accent1">
                  <a:lumMod val="60000"/>
                  <a:lumOff val="40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0" name="Group 309"/>
          <p:cNvGrpSpPr/>
          <p:nvPr/>
        </p:nvGrpSpPr>
        <p:grpSpPr>
          <a:xfrm>
            <a:off x="4111478" y="5131285"/>
            <a:ext cx="528392" cy="694287"/>
            <a:chOff x="4463988" y="5445224"/>
            <a:chExt cx="546097" cy="717550"/>
          </a:xfrm>
        </p:grpSpPr>
        <p:grpSp>
          <p:nvGrpSpPr>
            <p:cNvPr id="416" name="Group 23"/>
            <p:cNvGrpSpPr>
              <a:grpSpLocks/>
            </p:cNvGrpSpPr>
            <p:nvPr/>
          </p:nvGrpSpPr>
          <p:grpSpPr bwMode="auto">
            <a:xfrm>
              <a:off x="4463988" y="5445224"/>
              <a:ext cx="546097" cy="717550"/>
              <a:chOff x="3897315" y="4725988"/>
              <a:chExt cx="546099" cy="717550"/>
            </a:xfrm>
          </p:grpSpPr>
          <p:sp>
            <p:nvSpPr>
              <p:cNvPr id="418" name="Freeform 316"/>
              <p:cNvSpPr>
                <a:spLocks/>
              </p:cNvSpPr>
              <p:nvPr/>
            </p:nvSpPr>
            <p:spPr bwMode="auto">
              <a:xfrm>
                <a:off x="3897315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19" name="Freeform 317"/>
              <p:cNvSpPr>
                <a:spLocks/>
              </p:cNvSpPr>
              <p:nvPr/>
            </p:nvSpPr>
            <p:spPr bwMode="auto">
              <a:xfrm flipH="1">
                <a:off x="4232276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20" name="Freeform 318"/>
              <p:cNvSpPr>
                <a:spLocks/>
              </p:cNvSpPr>
              <p:nvPr/>
            </p:nvSpPr>
            <p:spPr bwMode="auto">
              <a:xfrm>
                <a:off x="3946528" y="5001603"/>
                <a:ext cx="434977" cy="441935"/>
              </a:xfrm>
              <a:custGeom>
                <a:avLst/>
                <a:gdLst>
                  <a:gd name="T0" fmla="*/ 2147483647 w 418"/>
                  <a:gd name="T1" fmla="*/ 0 h 426"/>
                  <a:gd name="T2" fmla="*/ 2147483647 w 418"/>
                  <a:gd name="T3" fmla="*/ 2147483647 h 426"/>
                  <a:gd name="T4" fmla="*/ 2147483647 w 418"/>
                  <a:gd name="T5" fmla="*/ 2147483647 h 426"/>
                  <a:gd name="T6" fmla="*/ 2147483647 w 418"/>
                  <a:gd name="T7" fmla="*/ 2147483647 h 426"/>
                  <a:gd name="T8" fmla="*/ 2147483647 w 418"/>
                  <a:gd name="T9" fmla="*/ 2147483647 h 426"/>
                  <a:gd name="T10" fmla="*/ 2147483647 w 418"/>
                  <a:gd name="T11" fmla="*/ 2147483647 h 426"/>
                  <a:gd name="T12" fmla="*/ 2147483647 w 418"/>
                  <a:gd name="T13" fmla="*/ 2147483647 h 426"/>
                  <a:gd name="T14" fmla="*/ 2147483647 w 418"/>
                  <a:gd name="T15" fmla="*/ 2147483647 h 426"/>
                  <a:gd name="T16" fmla="*/ 2147483647 w 418"/>
                  <a:gd name="T17" fmla="*/ 2147483647 h 426"/>
                  <a:gd name="T18" fmla="*/ 2147483647 w 418"/>
                  <a:gd name="T19" fmla="*/ 2147483647 h 426"/>
                  <a:gd name="T20" fmla="*/ 2147483647 w 418"/>
                  <a:gd name="T21" fmla="*/ 0 h 4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18" h="426">
                    <a:moveTo>
                      <a:pt x="138" y="0"/>
                    </a:moveTo>
                    <a:cubicBezTo>
                      <a:pt x="138" y="0"/>
                      <a:pt x="86" y="67"/>
                      <a:pt x="68" y="104"/>
                    </a:cubicBezTo>
                    <a:cubicBezTo>
                      <a:pt x="50" y="141"/>
                      <a:pt x="28" y="186"/>
                      <a:pt x="20" y="226"/>
                    </a:cubicBezTo>
                    <a:cubicBezTo>
                      <a:pt x="12" y="266"/>
                      <a:pt x="0" y="311"/>
                      <a:pt x="19" y="343"/>
                    </a:cubicBezTo>
                    <a:cubicBezTo>
                      <a:pt x="38" y="375"/>
                      <a:pt x="94" y="402"/>
                      <a:pt x="140" y="414"/>
                    </a:cubicBezTo>
                    <a:cubicBezTo>
                      <a:pt x="186" y="426"/>
                      <a:pt x="252" y="422"/>
                      <a:pt x="295" y="412"/>
                    </a:cubicBezTo>
                    <a:cubicBezTo>
                      <a:pt x="338" y="402"/>
                      <a:pt x="382" y="384"/>
                      <a:pt x="400" y="355"/>
                    </a:cubicBezTo>
                    <a:cubicBezTo>
                      <a:pt x="418" y="326"/>
                      <a:pt x="412" y="277"/>
                      <a:pt x="406" y="236"/>
                    </a:cubicBezTo>
                    <a:cubicBezTo>
                      <a:pt x="400" y="195"/>
                      <a:pt x="382" y="147"/>
                      <a:pt x="366" y="108"/>
                    </a:cubicBezTo>
                    <a:cubicBezTo>
                      <a:pt x="350" y="69"/>
                      <a:pt x="336" y="40"/>
                      <a:pt x="307" y="1"/>
                    </a:cubicBezTo>
                    <a:cubicBezTo>
                      <a:pt x="222" y="0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21" name="Oval 319"/>
              <p:cNvSpPr>
                <a:spLocks noChangeArrowheads="1"/>
              </p:cNvSpPr>
              <p:nvPr/>
            </p:nvSpPr>
            <p:spPr bwMode="auto">
              <a:xfrm>
                <a:off x="4014790" y="4725988"/>
                <a:ext cx="328614" cy="329471"/>
              </a:xfrm>
              <a:prstGeom prst="ellipse">
                <a:avLst/>
              </a:prstGeom>
              <a:gradFill rotWithShape="1">
                <a:gsLst>
                  <a:gs pos="0">
                    <a:srgbClr val="E5F0F7"/>
                  </a:gs>
                  <a:gs pos="50000">
                    <a:srgbClr val="B7D4E7"/>
                  </a:gs>
                  <a:gs pos="100000">
                    <a:srgbClr val="E5F0F7"/>
                  </a:gs>
                </a:gsLst>
                <a:lin ang="5400000" scaled="1"/>
              </a:gra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17" name="Picture 59" descr="e-Atlas-icon-shadow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004" y="5805264"/>
              <a:ext cx="273312" cy="264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11" name="Straight Arrow Connector 310"/>
          <p:cNvCxnSpPr/>
          <p:nvPr/>
        </p:nvCxnSpPr>
        <p:spPr>
          <a:xfrm>
            <a:off x="4668866" y="5479652"/>
            <a:ext cx="1184449" cy="0"/>
          </a:xfrm>
          <a:prstGeom prst="straightConnector1">
            <a:avLst/>
          </a:prstGeom>
          <a:ln w="79375">
            <a:solidFill>
              <a:schemeClr val="accent1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2" name="Group 311"/>
          <p:cNvGrpSpPr/>
          <p:nvPr/>
        </p:nvGrpSpPr>
        <p:grpSpPr>
          <a:xfrm>
            <a:off x="2021275" y="5200958"/>
            <a:ext cx="528392" cy="704486"/>
            <a:chOff x="1079612" y="5373216"/>
            <a:chExt cx="546097" cy="728091"/>
          </a:xfrm>
        </p:grpSpPr>
        <p:grpSp>
          <p:nvGrpSpPr>
            <p:cNvPr id="410" name="Group 23"/>
            <p:cNvGrpSpPr>
              <a:grpSpLocks/>
            </p:cNvGrpSpPr>
            <p:nvPr/>
          </p:nvGrpSpPr>
          <p:grpSpPr bwMode="auto">
            <a:xfrm>
              <a:off x="1079612" y="5373216"/>
              <a:ext cx="546097" cy="717550"/>
              <a:chOff x="3897315" y="4725988"/>
              <a:chExt cx="546099" cy="717550"/>
            </a:xfrm>
          </p:grpSpPr>
          <p:sp>
            <p:nvSpPr>
              <p:cNvPr id="412" name="Freeform 316"/>
              <p:cNvSpPr>
                <a:spLocks/>
              </p:cNvSpPr>
              <p:nvPr/>
            </p:nvSpPr>
            <p:spPr bwMode="auto">
              <a:xfrm>
                <a:off x="3897315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13" name="Freeform 317"/>
              <p:cNvSpPr>
                <a:spLocks/>
              </p:cNvSpPr>
              <p:nvPr/>
            </p:nvSpPr>
            <p:spPr bwMode="auto">
              <a:xfrm flipH="1">
                <a:off x="4232276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14" name="Freeform 318"/>
              <p:cNvSpPr>
                <a:spLocks/>
              </p:cNvSpPr>
              <p:nvPr/>
            </p:nvSpPr>
            <p:spPr bwMode="auto">
              <a:xfrm>
                <a:off x="3946528" y="5001603"/>
                <a:ext cx="434977" cy="441935"/>
              </a:xfrm>
              <a:custGeom>
                <a:avLst/>
                <a:gdLst>
                  <a:gd name="T0" fmla="*/ 2147483647 w 418"/>
                  <a:gd name="T1" fmla="*/ 0 h 426"/>
                  <a:gd name="T2" fmla="*/ 2147483647 w 418"/>
                  <a:gd name="T3" fmla="*/ 2147483647 h 426"/>
                  <a:gd name="T4" fmla="*/ 2147483647 w 418"/>
                  <a:gd name="T5" fmla="*/ 2147483647 h 426"/>
                  <a:gd name="T6" fmla="*/ 2147483647 w 418"/>
                  <a:gd name="T7" fmla="*/ 2147483647 h 426"/>
                  <a:gd name="T8" fmla="*/ 2147483647 w 418"/>
                  <a:gd name="T9" fmla="*/ 2147483647 h 426"/>
                  <a:gd name="T10" fmla="*/ 2147483647 w 418"/>
                  <a:gd name="T11" fmla="*/ 2147483647 h 426"/>
                  <a:gd name="T12" fmla="*/ 2147483647 w 418"/>
                  <a:gd name="T13" fmla="*/ 2147483647 h 426"/>
                  <a:gd name="T14" fmla="*/ 2147483647 w 418"/>
                  <a:gd name="T15" fmla="*/ 2147483647 h 426"/>
                  <a:gd name="T16" fmla="*/ 2147483647 w 418"/>
                  <a:gd name="T17" fmla="*/ 2147483647 h 426"/>
                  <a:gd name="T18" fmla="*/ 2147483647 w 418"/>
                  <a:gd name="T19" fmla="*/ 2147483647 h 426"/>
                  <a:gd name="T20" fmla="*/ 2147483647 w 418"/>
                  <a:gd name="T21" fmla="*/ 0 h 4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18" h="426">
                    <a:moveTo>
                      <a:pt x="138" y="0"/>
                    </a:moveTo>
                    <a:cubicBezTo>
                      <a:pt x="138" y="0"/>
                      <a:pt x="86" y="67"/>
                      <a:pt x="68" y="104"/>
                    </a:cubicBezTo>
                    <a:cubicBezTo>
                      <a:pt x="50" y="141"/>
                      <a:pt x="28" y="186"/>
                      <a:pt x="20" y="226"/>
                    </a:cubicBezTo>
                    <a:cubicBezTo>
                      <a:pt x="12" y="266"/>
                      <a:pt x="0" y="311"/>
                      <a:pt x="19" y="343"/>
                    </a:cubicBezTo>
                    <a:cubicBezTo>
                      <a:pt x="38" y="375"/>
                      <a:pt x="94" y="402"/>
                      <a:pt x="140" y="414"/>
                    </a:cubicBezTo>
                    <a:cubicBezTo>
                      <a:pt x="186" y="426"/>
                      <a:pt x="252" y="422"/>
                      <a:pt x="295" y="412"/>
                    </a:cubicBezTo>
                    <a:cubicBezTo>
                      <a:pt x="338" y="402"/>
                      <a:pt x="382" y="384"/>
                      <a:pt x="400" y="355"/>
                    </a:cubicBezTo>
                    <a:cubicBezTo>
                      <a:pt x="418" y="326"/>
                      <a:pt x="412" y="277"/>
                      <a:pt x="406" y="236"/>
                    </a:cubicBezTo>
                    <a:cubicBezTo>
                      <a:pt x="400" y="195"/>
                      <a:pt x="382" y="147"/>
                      <a:pt x="366" y="108"/>
                    </a:cubicBezTo>
                    <a:cubicBezTo>
                      <a:pt x="350" y="69"/>
                      <a:pt x="336" y="40"/>
                      <a:pt x="307" y="1"/>
                    </a:cubicBezTo>
                    <a:cubicBezTo>
                      <a:pt x="222" y="0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15" name="Oval 319"/>
              <p:cNvSpPr>
                <a:spLocks noChangeArrowheads="1"/>
              </p:cNvSpPr>
              <p:nvPr/>
            </p:nvSpPr>
            <p:spPr bwMode="auto">
              <a:xfrm>
                <a:off x="4014790" y="4725988"/>
                <a:ext cx="328614" cy="329471"/>
              </a:xfrm>
              <a:prstGeom prst="ellipse">
                <a:avLst/>
              </a:prstGeom>
              <a:gradFill rotWithShape="1">
                <a:gsLst>
                  <a:gs pos="0">
                    <a:srgbClr val="E5F0F7"/>
                  </a:gs>
                  <a:gs pos="50000">
                    <a:srgbClr val="B7D4E7"/>
                  </a:gs>
                  <a:gs pos="100000">
                    <a:srgbClr val="E5F0F7"/>
                  </a:gs>
                </a:gsLst>
                <a:lin ang="5400000" scaled="1"/>
              </a:gra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11" name="Picture 3" descr="X:\photos\Logos\2014\JCU_Logo_RGB-crop-transparent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642" b="15096"/>
            <a:stretch/>
          </p:blipFill>
          <p:spPr bwMode="auto">
            <a:xfrm>
              <a:off x="1219175" y="5624064"/>
              <a:ext cx="288032" cy="477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3" name="Group 312"/>
          <p:cNvGrpSpPr/>
          <p:nvPr/>
        </p:nvGrpSpPr>
        <p:grpSpPr>
          <a:xfrm>
            <a:off x="2015433" y="4469387"/>
            <a:ext cx="528392" cy="694287"/>
            <a:chOff x="1403648" y="5697252"/>
            <a:chExt cx="546097" cy="717550"/>
          </a:xfrm>
        </p:grpSpPr>
        <p:grpSp>
          <p:nvGrpSpPr>
            <p:cNvPr id="404" name="Group 23"/>
            <p:cNvGrpSpPr>
              <a:grpSpLocks/>
            </p:cNvGrpSpPr>
            <p:nvPr/>
          </p:nvGrpSpPr>
          <p:grpSpPr bwMode="auto">
            <a:xfrm>
              <a:off x="1403648" y="5697252"/>
              <a:ext cx="546097" cy="717550"/>
              <a:chOff x="3897315" y="4725988"/>
              <a:chExt cx="546099" cy="717550"/>
            </a:xfrm>
          </p:grpSpPr>
          <p:sp>
            <p:nvSpPr>
              <p:cNvPr id="406" name="Freeform 316"/>
              <p:cNvSpPr>
                <a:spLocks/>
              </p:cNvSpPr>
              <p:nvPr/>
            </p:nvSpPr>
            <p:spPr bwMode="auto">
              <a:xfrm>
                <a:off x="3897315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07" name="Freeform 317"/>
              <p:cNvSpPr>
                <a:spLocks/>
              </p:cNvSpPr>
              <p:nvPr/>
            </p:nvSpPr>
            <p:spPr bwMode="auto">
              <a:xfrm flipH="1">
                <a:off x="4232276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08" name="Freeform 318"/>
              <p:cNvSpPr>
                <a:spLocks/>
              </p:cNvSpPr>
              <p:nvPr/>
            </p:nvSpPr>
            <p:spPr bwMode="auto">
              <a:xfrm>
                <a:off x="3946528" y="5001603"/>
                <a:ext cx="434977" cy="441935"/>
              </a:xfrm>
              <a:custGeom>
                <a:avLst/>
                <a:gdLst>
                  <a:gd name="T0" fmla="*/ 2147483647 w 418"/>
                  <a:gd name="T1" fmla="*/ 0 h 426"/>
                  <a:gd name="T2" fmla="*/ 2147483647 w 418"/>
                  <a:gd name="T3" fmla="*/ 2147483647 h 426"/>
                  <a:gd name="T4" fmla="*/ 2147483647 w 418"/>
                  <a:gd name="T5" fmla="*/ 2147483647 h 426"/>
                  <a:gd name="T6" fmla="*/ 2147483647 w 418"/>
                  <a:gd name="T7" fmla="*/ 2147483647 h 426"/>
                  <a:gd name="T8" fmla="*/ 2147483647 w 418"/>
                  <a:gd name="T9" fmla="*/ 2147483647 h 426"/>
                  <a:gd name="T10" fmla="*/ 2147483647 w 418"/>
                  <a:gd name="T11" fmla="*/ 2147483647 h 426"/>
                  <a:gd name="T12" fmla="*/ 2147483647 w 418"/>
                  <a:gd name="T13" fmla="*/ 2147483647 h 426"/>
                  <a:gd name="T14" fmla="*/ 2147483647 w 418"/>
                  <a:gd name="T15" fmla="*/ 2147483647 h 426"/>
                  <a:gd name="T16" fmla="*/ 2147483647 w 418"/>
                  <a:gd name="T17" fmla="*/ 2147483647 h 426"/>
                  <a:gd name="T18" fmla="*/ 2147483647 w 418"/>
                  <a:gd name="T19" fmla="*/ 2147483647 h 426"/>
                  <a:gd name="T20" fmla="*/ 2147483647 w 418"/>
                  <a:gd name="T21" fmla="*/ 0 h 4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18" h="426">
                    <a:moveTo>
                      <a:pt x="138" y="0"/>
                    </a:moveTo>
                    <a:cubicBezTo>
                      <a:pt x="138" y="0"/>
                      <a:pt x="86" y="67"/>
                      <a:pt x="68" y="104"/>
                    </a:cubicBezTo>
                    <a:cubicBezTo>
                      <a:pt x="50" y="141"/>
                      <a:pt x="28" y="186"/>
                      <a:pt x="20" y="226"/>
                    </a:cubicBezTo>
                    <a:cubicBezTo>
                      <a:pt x="12" y="266"/>
                      <a:pt x="0" y="311"/>
                      <a:pt x="19" y="343"/>
                    </a:cubicBezTo>
                    <a:cubicBezTo>
                      <a:pt x="38" y="375"/>
                      <a:pt x="94" y="402"/>
                      <a:pt x="140" y="414"/>
                    </a:cubicBezTo>
                    <a:cubicBezTo>
                      <a:pt x="186" y="426"/>
                      <a:pt x="252" y="422"/>
                      <a:pt x="295" y="412"/>
                    </a:cubicBezTo>
                    <a:cubicBezTo>
                      <a:pt x="338" y="402"/>
                      <a:pt x="382" y="384"/>
                      <a:pt x="400" y="355"/>
                    </a:cubicBezTo>
                    <a:cubicBezTo>
                      <a:pt x="418" y="326"/>
                      <a:pt x="412" y="277"/>
                      <a:pt x="406" y="236"/>
                    </a:cubicBezTo>
                    <a:cubicBezTo>
                      <a:pt x="400" y="195"/>
                      <a:pt x="382" y="147"/>
                      <a:pt x="366" y="108"/>
                    </a:cubicBezTo>
                    <a:cubicBezTo>
                      <a:pt x="350" y="69"/>
                      <a:pt x="336" y="40"/>
                      <a:pt x="307" y="1"/>
                    </a:cubicBezTo>
                    <a:cubicBezTo>
                      <a:pt x="222" y="0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09" name="Oval 319"/>
              <p:cNvSpPr>
                <a:spLocks noChangeArrowheads="1"/>
              </p:cNvSpPr>
              <p:nvPr/>
            </p:nvSpPr>
            <p:spPr bwMode="auto">
              <a:xfrm>
                <a:off x="4014790" y="4725988"/>
                <a:ext cx="328614" cy="329471"/>
              </a:xfrm>
              <a:prstGeom prst="ellipse">
                <a:avLst/>
              </a:prstGeom>
              <a:gradFill rotWithShape="1">
                <a:gsLst>
                  <a:gs pos="0">
                    <a:srgbClr val="E5F0F7"/>
                  </a:gs>
                  <a:gs pos="50000">
                    <a:srgbClr val="B7D4E7"/>
                  </a:gs>
                  <a:gs pos="100000">
                    <a:srgbClr val="E5F0F7"/>
                  </a:gs>
                </a:gsLst>
                <a:lin ang="5400000" scaled="1"/>
              </a:gra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05" name="Picture 2" descr="X:\photos\Logos\2014\aims logo-side-transparent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067"/>
            <a:stretch/>
          </p:blipFill>
          <p:spPr bwMode="auto">
            <a:xfrm>
              <a:off x="1475656" y="6063573"/>
              <a:ext cx="360040" cy="223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4" name="TextBox 313"/>
          <p:cNvSpPr txBox="1"/>
          <p:nvPr/>
        </p:nvSpPr>
        <p:spPr>
          <a:xfrm>
            <a:off x="3031540" y="5958375"/>
            <a:ext cx="2821774" cy="35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solidFill>
                  <a:schemeClr val="tx2"/>
                </a:solidFill>
              </a:rPr>
              <a:t>Content preparation</a:t>
            </a:r>
            <a:endParaRPr lang="en-AU" b="1" dirty="0">
              <a:solidFill>
                <a:schemeClr val="tx2"/>
              </a:solidFill>
            </a:endParaRPr>
          </a:p>
        </p:txBody>
      </p:sp>
      <p:sp>
        <p:nvSpPr>
          <p:cNvPr id="315" name="TextBox 314"/>
          <p:cNvSpPr txBox="1"/>
          <p:nvPr/>
        </p:nvSpPr>
        <p:spPr>
          <a:xfrm>
            <a:off x="2752846" y="5061611"/>
            <a:ext cx="1254122" cy="327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>
                <a:solidFill>
                  <a:schemeClr val="accent1">
                    <a:lumMod val="75000"/>
                  </a:schemeClr>
                </a:solidFill>
              </a:rPr>
              <a:t>Collaborate</a:t>
            </a:r>
            <a:endParaRPr lang="en-A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6" name="TextBox 315"/>
          <p:cNvSpPr txBox="1"/>
          <p:nvPr/>
        </p:nvSpPr>
        <p:spPr>
          <a:xfrm>
            <a:off x="4599192" y="5061611"/>
            <a:ext cx="1393469" cy="327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>
                <a:solidFill>
                  <a:schemeClr val="accent1">
                    <a:lumMod val="75000"/>
                  </a:schemeClr>
                </a:solidFill>
              </a:rPr>
              <a:t>Prepare data</a:t>
            </a:r>
            <a:endParaRPr lang="en-A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17" name="Group 316"/>
          <p:cNvGrpSpPr/>
          <p:nvPr/>
        </p:nvGrpSpPr>
        <p:grpSpPr>
          <a:xfrm>
            <a:off x="4599192" y="2832061"/>
            <a:ext cx="627061" cy="836081"/>
            <a:chOff x="5364088" y="2672916"/>
            <a:chExt cx="648072" cy="86409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91" name="Snip Single Corner Rectangle 390"/>
            <p:cNvSpPr/>
            <p:nvPr/>
          </p:nvSpPr>
          <p:spPr>
            <a:xfrm>
              <a:off x="5364088" y="2672916"/>
              <a:ext cx="648072" cy="864096"/>
            </a:xfrm>
            <a:prstGeom prst="snip1Rect">
              <a:avLst>
                <a:gd name="adj" fmla="val 34304"/>
              </a:avLst>
            </a:prstGeom>
            <a:solidFill>
              <a:schemeClr val="bg1"/>
            </a:solidFill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392" name="Group 391"/>
            <p:cNvGrpSpPr/>
            <p:nvPr/>
          </p:nvGrpSpPr>
          <p:grpSpPr>
            <a:xfrm>
              <a:off x="5436096" y="3104964"/>
              <a:ext cx="504056" cy="288032"/>
              <a:chOff x="1403648" y="2708920"/>
              <a:chExt cx="864096" cy="288032"/>
            </a:xfrm>
          </p:grpSpPr>
          <p:cxnSp>
            <p:nvCxnSpPr>
              <p:cNvPr id="399" name="Straight Connector 398"/>
              <p:cNvCxnSpPr/>
              <p:nvPr/>
            </p:nvCxnSpPr>
            <p:spPr>
              <a:xfrm>
                <a:off x="1403648" y="2708920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/>
              <p:cNvCxnSpPr/>
              <p:nvPr/>
            </p:nvCxnSpPr>
            <p:spPr>
              <a:xfrm>
                <a:off x="1403648" y="2780928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/>
              <p:cNvCxnSpPr/>
              <p:nvPr/>
            </p:nvCxnSpPr>
            <p:spPr>
              <a:xfrm>
                <a:off x="1403648" y="2852936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/>
              <p:cNvCxnSpPr/>
              <p:nvPr/>
            </p:nvCxnSpPr>
            <p:spPr>
              <a:xfrm>
                <a:off x="1403648" y="2924944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/>
              <p:cNvCxnSpPr/>
              <p:nvPr/>
            </p:nvCxnSpPr>
            <p:spPr>
              <a:xfrm>
                <a:off x="1403648" y="2996952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3" name="Right Triangle 392"/>
            <p:cNvSpPr/>
            <p:nvPr/>
          </p:nvSpPr>
          <p:spPr>
            <a:xfrm>
              <a:off x="5796136" y="2672916"/>
              <a:ext cx="216024" cy="216024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394" name="Group 393"/>
            <p:cNvGrpSpPr/>
            <p:nvPr/>
          </p:nvGrpSpPr>
          <p:grpSpPr>
            <a:xfrm>
              <a:off x="5436096" y="2816932"/>
              <a:ext cx="288032" cy="216024"/>
              <a:chOff x="6156176" y="2780928"/>
              <a:chExt cx="207640" cy="216024"/>
            </a:xfrm>
          </p:grpSpPr>
          <p:cxnSp>
            <p:nvCxnSpPr>
              <p:cNvPr id="395" name="Straight Connector 394"/>
              <p:cNvCxnSpPr/>
              <p:nvPr/>
            </p:nvCxnSpPr>
            <p:spPr>
              <a:xfrm>
                <a:off x="6156176" y="2780928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/>
              <p:cNvCxnSpPr/>
              <p:nvPr/>
            </p:nvCxnSpPr>
            <p:spPr>
              <a:xfrm>
                <a:off x="6156176" y="2852936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/>
              <p:cNvCxnSpPr/>
              <p:nvPr/>
            </p:nvCxnSpPr>
            <p:spPr>
              <a:xfrm>
                <a:off x="6156176" y="2924944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/>
              <p:cNvCxnSpPr/>
              <p:nvPr/>
            </p:nvCxnSpPr>
            <p:spPr>
              <a:xfrm>
                <a:off x="6156176" y="2996952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8" name="Group 317"/>
          <p:cNvGrpSpPr/>
          <p:nvPr/>
        </p:nvGrpSpPr>
        <p:grpSpPr>
          <a:xfrm>
            <a:off x="5713967" y="2483694"/>
            <a:ext cx="627061" cy="836081"/>
            <a:chOff x="6660232" y="2528900"/>
            <a:chExt cx="648072" cy="86409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81" name="Snip Single Corner Rectangle 380"/>
            <p:cNvSpPr/>
            <p:nvPr/>
          </p:nvSpPr>
          <p:spPr>
            <a:xfrm>
              <a:off x="6660232" y="2528900"/>
              <a:ext cx="648072" cy="864096"/>
            </a:xfrm>
            <a:prstGeom prst="snip1Rect">
              <a:avLst>
                <a:gd name="adj" fmla="val 34304"/>
              </a:avLst>
            </a:prstGeom>
            <a:solidFill>
              <a:schemeClr val="bg1"/>
            </a:solidFill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2" name="Freeform 381"/>
            <p:cNvSpPr/>
            <p:nvPr/>
          </p:nvSpPr>
          <p:spPr>
            <a:xfrm>
              <a:off x="6732240" y="2780928"/>
              <a:ext cx="460142" cy="178107"/>
            </a:xfrm>
            <a:custGeom>
              <a:avLst/>
              <a:gdLst>
                <a:gd name="connsiteX0" fmla="*/ 0 w 633046"/>
                <a:gd name="connsiteY0" fmla="*/ 257908 h 257908"/>
                <a:gd name="connsiteX1" fmla="*/ 168031 w 633046"/>
                <a:gd name="connsiteY1" fmla="*/ 85969 h 257908"/>
                <a:gd name="connsiteX2" fmla="*/ 437662 w 633046"/>
                <a:gd name="connsiteY2" fmla="*/ 128954 h 257908"/>
                <a:gd name="connsiteX3" fmla="*/ 633046 w 633046"/>
                <a:gd name="connsiteY3" fmla="*/ 0 h 257908"/>
                <a:gd name="connsiteX0" fmla="*/ 0 w 563219"/>
                <a:gd name="connsiteY0" fmla="*/ 211357 h 211357"/>
                <a:gd name="connsiteX1" fmla="*/ 98204 w 563219"/>
                <a:gd name="connsiteY1" fmla="*/ 85969 h 211357"/>
                <a:gd name="connsiteX2" fmla="*/ 367835 w 563219"/>
                <a:gd name="connsiteY2" fmla="*/ 128954 h 211357"/>
                <a:gd name="connsiteX3" fmla="*/ 563219 w 563219"/>
                <a:gd name="connsiteY3" fmla="*/ 0 h 211357"/>
                <a:gd name="connsiteX0" fmla="*/ 0 w 506693"/>
                <a:gd name="connsiteY0" fmla="*/ 194732 h 194732"/>
                <a:gd name="connsiteX1" fmla="*/ 98204 w 506693"/>
                <a:gd name="connsiteY1" fmla="*/ 69344 h 194732"/>
                <a:gd name="connsiteX2" fmla="*/ 367835 w 506693"/>
                <a:gd name="connsiteY2" fmla="*/ 112329 h 194732"/>
                <a:gd name="connsiteX3" fmla="*/ 506693 w 506693"/>
                <a:gd name="connsiteY3" fmla="*/ 0 h 194732"/>
                <a:gd name="connsiteX0" fmla="*/ 0 w 506693"/>
                <a:gd name="connsiteY0" fmla="*/ 194732 h 194732"/>
                <a:gd name="connsiteX1" fmla="*/ 98204 w 506693"/>
                <a:gd name="connsiteY1" fmla="*/ 69344 h 194732"/>
                <a:gd name="connsiteX2" fmla="*/ 274732 w 506693"/>
                <a:gd name="connsiteY2" fmla="*/ 118980 h 194732"/>
                <a:gd name="connsiteX3" fmla="*/ 506693 w 506693"/>
                <a:gd name="connsiteY3" fmla="*/ 0 h 194732"/>
                <a:gd name="connsiteX0" fmla="*/ 0 w 506693"/>
                <a:gd name="connsiteY0" fmla="*/ 194732 h 194732"/>
                <a:gd name="connsiteX1" fmla="*/ 98204 w 506693"/>
                <a:gd name="connsiteY1" fmla="*/ 69344 h 194732"/>
                <a:gd name="connsiteX2" fmla="*/ 324608 w 506693"/>
                <a:gd name="connsiteY2" fmla="*/ 155556 h 194732"/>
                <a:gd name="connsiteX3" fmla="*/ 506693 w 506693"/>
                <a:gd name="connsiteY3" fmla="*/ 0 h 194732"/>
                <a:gd name="connsiteX0" fmla="*/ 0 w 460142"/>
                <a:gd name="connsiteY0" fmla="*/ 178107 h 178107"/>
                <a:gd name="connsiteX1" fmla="*/ 98204 w 460142"/>
                <a:gd name="connsiteY1" fmla="*/ 52719 h 178107"/>
                <a:gd name="connsiteX2" fmla="*/ 324608 w 460142"/>
                <a:gd name="connsiteY2" fmla="*/ 138931 h 178107"/>
                <a:gd name="connsiteX3" fmla="*/ 460142 w 460142"/>
                <a:gd name="connsiteY3" fmla="*/ 0 h 17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0142" h="178107">
                  <a:moveTo>
                    <a:pt x="0" y="178107"/>
                  </a:moveTo>
                  <a:lnTo>
                    <a:pt x="98204" y="52719"/>
                  </a:lnTo>
                  <a:lnTo>
                    <a:pt x="324608" y="138931"/>
                  </a:lnTo>
                  <a:lnTo>
                    <a:pt x="460142" y="0"/>
                  </a:lnTo>
                </a:path>
              </a:pathLst>
            </a:cu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3" name="Oval 382"/>
            <p:cNvSpPr/>
            <p:nvPr/>
          </p:nvSpPr>
          <p:spPr>
            <a:xfrm>
              <a:off x="6698417" y="2927698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4" name="Oval 383"/>
            <p:cNvSpPr/>
            <p:nvPr/>
          </p:nvSpPr>
          <p:spPr>
            <a:xfrm>
              <a:off x="6806429" y="2796346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5" name="Oval 384"/>
            <p:cNvSpPr/>
            <p:nvPr/>
          </p:nvSpPr>
          <p:spPr>
            <a:xfrm>
              <a:off x="7022453" y="2891694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6" name="Oval 385"/>
            <p:cNvSpPr/>
            <p:nvPr/>
          </p:nvSpPr>
          <p:spPr>
            <a:xfrm>
              <a:off x="7166469" y="2747678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6782656" y="3100984"/>
              <a:ext cx="83588" cy="2051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6912260" y="3176972"/>
              <a:ext cx="83588" cy="1270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7046930" y="3060457"/>
              <a:ext cx="83588" cy="248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90" name="Right Triangle 389"/>
            <p:cNvSpPr/>
            <p:nvPr/>
          </p:nvSpPr>
          <p:spPr>
            <a:xfrm>
              <a:off x="7092280" y="2528900"/>
              <a:ext cx="216024" cy="216024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6132008" y="2797224"/>
            <a:ext cx="627061" cy="836081"/>
            <a:chOff x="6660232" y="3465004"/>
            <a:chExt cx="648072" cy="86409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62" name="Snip Single Corner Rectangle 361"/>
            <p:cNvSpPr/>
            <p:nvPr/>
          </p:nvSpPr>
          <p:spPr>
            <a:xfrm>
              <a:off x="6660232" y="3465004"/>
              <a:ext cx="648072" cy="864096"/>
            </a:xfrm>
            <a:prstGeom prst="snip1Rect">
              <a:avLst>
                <a:gd name="adj" fmla="val 34304"/>
              </a:avLst>
            </a:prstGeom>
            <a:solidFill>
              <a:schemeClr val="bg1"/>
            </a:solidFill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363" name="Group 362"/>
            <p:cNvGrpSpPr/>
            <p:nvPr/>
          </p:nvGrpSpPr>
          <p:grpSpPr>
            <a:xfrm>
              <a:off x="6768244" y="3717032"/>
              <a:ext cx="407624" cy="410670"/>
              <a:chOff x="6624228" y="3429000"/>
              <a:chExt cx="407624" cy="410670"/>
            </a:xfrm>
          </p:grpSpPr>
          <p:sp>
            <p:nvSpPr>
              <p:cNvPr id="365" name="Rectangle 364"/>
              <p:cNvSpPr/>
              <p:nvPr/>
            </p:nvSpPr>
            <p:spPr>
              <a:xfrm>
                <a:off x="6732240" y="3537012"/>
                <a:ext cx="83588" cy="8663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66" name="Rectangle 365"/>
              <p:cNvSpPr/>
              <p:nvPr/>
            </p:nvSpPr>
            <p:spPr>
              <a:xfrm>
                <a:off x="6624228" y="3429000"/>
                <a:ext cx="83588" cy="8663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67" name="Rectangle 366"/>
              <p:cNvSpPr/>
              <p:nvPr/>
            </p:nvSpPr>
            <p:spPr>
              <a:xfrm>
                <a:off x="6732240" y="3429000"/>
                <a:ext cx="83588" cy="8663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68" name="Rectangle 367"/>
              <p:cNvSpPr/>
              <p:nvPr/>
            </p:nvSpPr>
            <p:spPr>
              <a:xfrm>
                <a:off x="6840252" y="3537012"/>
                <a:ext cx="83588" cy="8663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69" name="Rectangle 368"/>
              <p:cNvSpPr/>
              <p:nvPr/>
            </p:nvSpPr>
            <p:spPr>
              <a:xfrm>
                <a:off x="6840252" y="3429000"/>
                <a:ext cx="83588" cy="8663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6948264" y="3537012"/>
                <a:ext cx="83588" cy="8663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1" name="Rectangle 370"/>
              <p:cNvSpPr/>
              <p:nvPr/>
            </p:nvSpPr>
            <p:spPr>
              <a:xfrm>
                <a:off x="6624228" y="3537012"/>
                <a:ext cx="83588" cy="8663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2" name="Rectangle 371"/>
              <p:cNvSpPr/>
              <p:nvPr/>
            </p:nvSpPr>
            <p:spPr>
              <a:xfrm>
                <a:off x="6948264" y="3429000"/>
                <a:ext cx="83588" cy="8663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3" name="Rectangle 372"/>
              <p:cNvSpPr/>
              <p:nvPr/>
            </p:nvSpPr>
            <p:spPr>
              <a:xfrm>
                <a:off x="6624228" y="3645024"/>
                <a:ext cx="83588" cy="8663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4" name="Rectangle 373"/>
              <p:cNvSpPr/>
              <p:nvPr/>
            </p:nvSpPr>
            <p:spPr>
              <a:xfrm>
                <a:off x="6732240" y="3645024"/>
                <a:ext cx="83588" cy="8663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5" name="Rectangle 374"/>
              <p:cNvSpPr/>
              <p:nvPr/>
            </p:nvSpPr>
            <p:spPr>
              <a:xfrm>
                <a:off x="6840252" y="3645024"/>
                <a:ext cx="83588" cy="8663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6" name="Rectangle 375"/>
              <p:cNvSpPr/>
              <p:nvPr/>
            </p:nvSpPr>
            <p:spPr>
              <a:xfrm>
                <a:off x="6948264" y="3645024"/>
                <a:ext cx="83588" cy="8663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7" name="Rectangle 376"/>
              <p:cNvSpPr/>
              <p:nvPr/>
            </p:nvSpPr>
            <p:spPr>
              <a:xfrm>
                <a:off x="6624228" y="3753036"/>
                <a:ext cx="83588" cy="8663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8" name="Rectangle 377"/>
              <p:cNvSpPr/>
              <p:nvPr/>
            </p:nvSpPr>
            <p:spPr>
              <a:xfrm>
                <a:off x="6732240" y="3753036"/>
                <a:ext cx="83588" cy="8663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9" name="Rectangle 378"/>
              <p:cNvSpPr/>
              <p:nvPr/>
            </p:nvSpPr>
            <p:spPr>
              <a:xfrm>
                <a:off x="6840252" y="3753036"/>
                <a:ext cx="83588" cy="8663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80" name="Rectangle 379"/>
              <p:cNvSpPr/>
              <p:nvPr/>
            </p:nvSpPr>
            <p:spPr>
              <a:xfrm>
                <a:off x="6948264" y="3753036"/>
                <a:ext cx="83588" cy="8663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364" name="Right Triangle 363"/>
            <p:cNvSpPr/>
            <p:nvPr/>
          </p:nvSpPr>
          <p:spPr>
            <a:xfrm>
              <a:off x="7092280" y="3465004"/>
              <a:ext cx="216024" cy="216024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320" name="Picture 8" descr="http://upload.wikimedia.org/wikipedia/commons/thumb/5/53/Eastern_Spinebill444.jpg/220px-Eastern_Spinebill44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63" y="2819444"/>
            <a:ext cx="437058" cy="29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" name="Rectangle 320"/>
          <p:cNvSpPr/>
          <p:nvPr/>
        </p:nvSpPr>
        <p:spPr>
          <a:xfrm>
            <a:off x="488459" y="1159898"/>
            <a:ext cx="6409957" cy="661898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22" name="TextBox 321"/>
          <p:cNvSpPr txBox="1"/>
          <p:nvPr/>
        </p:nvSpPr>
        <p:spPr>
          <a:xfrm>
            <a:off x="5644294" y="3946836"/>
            <a:ext cx="1254122" cy="38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srgbClr val="C89800"/>
                </a:solidFill>
              </a:rPr>
              <a:t>Content</a:t>
            </a:r>
            <a:endParaRPr lang="en-AU" sz="2000" b="1" dirty="0">
              <a:solidFill>
                <a:srgbClr val="C89800"/>
              </a:solidFill>
            </a:endParaRPr>
          </a:p>
        </p:txBody>
      </p:sp>
      <p:cxnSp>
        <p:nvCxnSpPr>
          <p:cNvPr id="323" name="Straight Arrow Connector 322"/>
          <p:cNvCxnSpPr/>
          <p:nvPr/>
        </p:nvCxnSpPr>
        <p:spPr>
          <a:xfrm flipV="1">
            <a:off x="6166845" y="1821796"/>
            <a:ext cx="0" cy="313531"/>
          </a:xfrm>
          <a:prstGeom prst="straightConnector1">
            <a:avLst/>
          </a:prstGeom>
          <a:ln w="79375">
            <a:solidFill>
              <a:schemeClr val="accent1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Arrow Connector 323"/>
          <p:cNvCxnSpPr/>
          <p:nvPr/>
        </p:nvCxnSpPr>
        <p:spPr>
          <a:xfrm flipV="1">
            <a:off x="4877886" y="1821796"/>
            <a:ext cx="0" cy="313531"/>
          </a:xfrm>
          <a:prstGeom prst="straightConnector1">
            <a:avLst/>
          </a:prstGeom>
          <a:ln w="79375">
            <a:solidFill>
              <a:schemeClr val="accent1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Arrow Connector 324"/>
          <p:cNvCxnSpPr/>
          <p:nvPr/>
        </p:nvCxnSpPr>
        <p:spPr>
          <a:xfrm flipV="1">
            <a:off x="3170887" y="1821796"/>
            <a:ext cx="0" cy="313531"/>
          </a:xfrm>
          <a:prstGeom prst="straightConnector1">
            <a:avLst/>
          </a:prstGeom>
          <a:ln w="79375">
            <a:solidFill>
              <a:schemeClr val="accent1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Arrow Connector 325"/>
          <p:cNvCxnSpPr/>
          <p:nvPr/>
        </p:nvCxnSpPr>
        <p:spPr>
          <a:xfrm flipV="1">
            <a:off x="1359377" y="1821796"/>
            <a:ext cx="0" cy="313531"/>
          </a:xfrm>
          <a:prstGeom prst="straightConnector1">
            <a:avLst/>
          </a:prstGeom>
          <a:ln w="79375">
            <a:solidFill>
              <a:schemeClr val="accent1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" name="TextBox 327"/>
          <p:cNvSpPr txBox="1"/>
          <p:nvPr/>
        </p:nvSpPr>
        <p:spPr>
          <a:xfrm>
            <a:off x="4390172" y="3737816"/>
            <a:ext cx="1247225" cy="446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>
                <a:solidFill>
                  <a:schemeClr val="accent1">
                    <a:lumMod val="75000"/>
                  </a:schemeClr>
                </a:solidFill>
              </a:rPr>
              <a:t>Data documentation</a:t>
            </a:r>
            <a:endParaRPr lang="en-AU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9" name="TextBox 328"/>
          <p:cNvSpPr txBox="1"/>
          <p:nvPr/>
        </p:nvSpPr>
        <p:spPr>
          <a:xfrm>
            <a:off x="2787683" y="5514489"/>
            <a:ext cx="1114775" cy="446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>
                <a:solidFill>
                  <a:schemeClr val="accent1">
                    <a:lumMod val="75000"/>
                  </a:schemeClr>
                </a:solidFill>
              </a:rPr>
              <a:t>Data, text, images </a:t>
            </a:r>
            <a:endParaRPr lang="en-AU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30" name="Group 329"/>
          <p:cNvGrpSpPr/>
          <p:nvPr/>
        </p:nvGrpSpPr>
        <p:grpSpPr>
          <a:xfrm>
            <a:off x="1254867" y="5200958"/>
            <a:ext cx="528392" cy="696735"/>
            <a:chOff x="1115616" y="4797152"/>
            <a:chExt cx="546097" cy="720080"/>
          </a:xfrm>
        </p:grpSpPr>
        <p:grpSp>
          <p:nvGrpSpPr>
            <p:cNvPr id="356" name="Group 23"/>
            <p:cNvGrpSpPr>
              <a:grpSpLocks/>
            </p:cNvGrpSpPr>
            <p:nvPr/>
          </p:nvGrpSpPr>
          <p:grpSpPr bwMode="auto">
            <a:xfrm>
              <a:off x="1115616" y="4797152"/>
              <a:ext cx="546097" cy="717550"/>
              <a:chOff x="3897315" y="4725988"/>
              <a:chExt cx="546099" cy="717550"/>
            </a:xfrm>
          </p:grpSpPr>
          <p:sp>
            <p:nvSpPr>
              <p:cNvPr id="358" name="Freeform 316"/>
              <p:cNvSpPr>
                <a:spLocks/>
              </p:cNvSpPr>
              <p:nvPr/>
            </p:nvSpPr>
            <p:spPr bwMode="auto">
              <a:xfrm>
                <a:off x="3897315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59" name="Freeform 317"/>
              <p:cNvSpPr>
                <a:spLocks/>
              </p:cNvSpPr>
              <p:nvPr/>
            </p:nvSpPr>
            <p:spPr bwMode="auto">
              <a:xfrm flipH="1">
                <a:off x="4232276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60" name="Freeform 318"/>
              <p:cNvSpPr>
                <a:spLocks/>
              </p:cNvSpPr>
              <p:nvPr/>
            </p:nvSpPr>
            <p:spPr bwMode="auto">
              <a:xfrm>
                <a:off x="3946528" y="5001603"/>
                <a:ext cx="434977" cy="441935"/>
              </a:xfrm>
              <a:custGeom>
                <a:avLst/>
                <a:gdLst>
                  <a:gd name="T0" fmla="*/ 2147483647 w 418"/>
                  <a:gd name="T1" fmla="*/ 0 h 426"/>
                  <a:gd name="T2" fmla="*/ 2147483647 w 418"/>
                  <a:gd name="T3" fmla="*/ 2147483647 h 426"/>
                  <a:gd name="T4" fmla="*/ 2147483647 w 418"/>
                  <a:gd name="T5" fmla="*/ 2147483647 h 426"/>
                  <a:gd name="T6" fmla="*/ 2147483647 w 418"/>
                  <a:gd name="T7" fmla="*/ 2147483647 h 426"/>
                  <a:gd name="T8" fmla="*/ 2147483647 w 418"/>
                  <a:gd name="T9" fmla="*/ 2147483647 h 426"/>
                  <a:gd name="T10" fmla="*/ 2147483647 w 418"/>
                  <a:gd name="T11" fmla="*/ 2147483647 h 426"/>
                  <a:gd name="T12" fmla="*/ 2147483647 w 418"/>
                  <a:gd name="T13" fmla="*/ 2147483647 h 426"/>
                  <a:gd name="T14" fmla="*/ 2147483647 w 418"/>
                  <a:gd name="T15" fmla="*/ 2147483647 h 426"/>
                  <a:gd name="T16" fmla="*/ 2147483647 w 418"/>
                  <a:gd name="T17" fmla="*/ 2147483647 h 426"/>
                  <a:gd name="T18" fmla="*/ 2147483647 w 418"/>
                  <a:gd name="T19" fmla="*/ 2147483647 h 426"/>
                  <a:gd name="T20" fmla="*/ 2147483647 w 418"/>
                  <a:gd name="T21" fmla="*/ 0 h 4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18" h="426">
                    <a:moveTo>
                      <a:pt x="138" y="0"/>
                    </a:moveTo>
                    <a:cubicBezTo>
                      <a:pt x="138" y="0"/>
                      <a:pt x="86" y="67"/>
                      <a:pt x="68" y="104"/>
                    </a:cubicBezTo>
                    <a:cubicBezTo>
                      <a:pt x="50" y="141"/>
                      <a:pt x="28" y="186"/>
                      <a:pt x="20" y="226"/>
                    </a:cubicBezTo>
                    <a:cubicBezTo>
                      <a:pt x="12" y="266"/>
                      <a:pt x="0" y="311"/>
                      <a:pt x="19" y="343"/>
                    </a:cubicBezTo>
                    <a:cubicBezTo>
                      <a:pt x="38" y="375"/>
                      <a:pt x="94" y="402"/>
                      <a:pt x="140" y="414"/>
                    </a:cubicBezTo>
                    <a:cubicBezTo>
                      <a:pt x="186" y="426"/>
                      <a:pt x="252" y="422"/>
                      <a:pt x="295" y="412"/>
                    </a:cubicBezTo>
                    <a:cubicBezTo>
                      <a:pt x="338" y="402"/>
                      <a:pt x="382" y="384"/>
                      <a:pt x="400" y="355"/>
                    </a:cubicBezTo>
                    <a:cubicBezTo>
                      <a:pt x="418" y="326"/>
                      <a:pt x="412" y="277"/>
                      <a:pt x="406" y="236"/>
                    </a:cubicBezTo>
                    <a:cubicBezTo>
                      <a:pt x="400" y="195"/>
                      <a:pt x="382" y="147"/>
                      <a:pt x="366" y="108"/>
                    </a:cubicBezTo>
                    <a:cubicBezTo>
                      <a:pt x="350" y="69"/>
                      <a:pt x="336" y="40"/>
                      <a:pt x="307" y="1"/>
                    </a:cubicBezTo>
                    <a:cubicBezTo>
                      <a:pt x="222" y="0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61" name="Oval 319"/>
              <p:cNvSpPr>
                <a:spLocks noChangeArrowheads="1"/>
              </p:cNvSpPr>
              <p:nvPr/>
            </p:nvSpPr>
            <p:spPr bwMode="auto">
              <a:xfrm>
                <a:off x="4014790" y="4725988"/>
                <a:ext cx="328614" cy="329471"/>
              </a:xfrm>
              <a:prstGeom prst="ellipse">
                <a:avLst/>
              </a:prstGeom>
              <a:gradFill rotWithShape="1">
                <a:gsLst>
                  <a:gs pos="0">
                    <a:srgbClr val="E5F0F7"/>
                  </a:gs>
                  <a:gs pos="50000">
                    <a:srgbClr val="B7D4E7"/>
                  </a:gs>
                  <a:gs pos="100000">
                    <a:srgbClr val="E5F0F7"/>
                  </a:gs>
                </a:gsLst>
                <a:lin ang="5400000" scaled="1"/>
              </a:gra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357" name="Picture 2" descr="X:\photos\Logos\2014\TSRA-logo-transparent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5121188"/>
              <a:ext cx="396044" cy="396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1" name="Group 330"/>
          <p:cNvGrpSpPr/>
          <p:nvPr/>
        </p:nvGrpSpPr>
        <p:grpSpPr>
          <a:xfrm>
            <a:off x="1150357" y="4469387"/>
            <a:ext cx="766408" cy="694287"/>
            <a:chOff x="1007604" y="4041068"/>
            <a:chExt cx="792088" cy="717550"/>
          </a:xfrm>
        </p:grpSpPr>
        <p:grpSp>
          <p:nvGrpSpPr>
            <p:cNvPr id="350" name="Group 23"/>
            <p:cNvGrpSpPr>
              <a:grpSpLocks/>
            </p:cNvGrpSpPr>
            <p:nvPr/>
          </p:nvGrpSpPr>
          <p:grpSpPr bwMode="auto">
            <a:xfrm>
              <a:off x="1079612" y="4041068"/>
              <a:ext cx="546097" cy="717550"/>
              <a:chOff x="3897315" y="4725988"/>
              <a:chExt cx="546099" cy="717550"/>
            </a:xfrm>
          </p:grpSpPr>
          <p:sp>
            <p:nvSpPr>
              <p:cNvPr id="352" name="Freeform 316"/>
              <p:cNvSpPr>
                <a:spLocks/>
              </p:cNvSpPr>
              <p:nvPr/>
            </p:nvSpPr>
            <p:spPr bwMode="auto">
              <a:xfrm>
                <a:off x="3897315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53" name="Freeform 317"/>
              <p:cNvSpPr>
                <a:spLocks/>
              </p:cNvSpPr>
              <p:nvPr/>
            </p:nvSpPr>
            <p:spPr bwMode="auto">
              <a:xfrm flipH="1">
                <a:off x="4232276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54" name="Freeform 318"/>
              <p:cNvSpPr>
                <a:spLocks/>
              </p:cNvSpPr>
              <p:nvPr/>
            </p:nvSpPr>
            <p:spPr bwMode="auto">
              <a:xfrm>
                <a:off x="3946528" y="5001603"/>
                <a:ext cx="434977" cy="441935"/>
              </a:xfrm>
              <a:custGeom>
                <a:avLst/>
                <a:gdLst>
                  <a:gd name="T0" fmla="*/ 2147483647 w 418"/>
                  <a:gd name="T1" fmla="*/ 0 h 426"/>
                  <a:gd name="T2" fmla="*/ 2147483647 w 418"/>
                  <a:gd name="T3" fmla="*/ 2147483647 h 426"/>
                  <a:gd name="T4" fmla="*/ 2147483647 w 418"/>
                  <a:gd name="T5" fmla="*/ 2147483647 h 426"/>
                  <a:gd name="T6" fmla="*/ 2147483647 w 418"/>
                  <a:gd name="T7" fmla="*/ 2147483647 h 426"/>
                  <a:gd name="T8" fmla="*/ 2147483647 w 418"/>
                  <a:gd name="T9" fmla="*/ 2147483647 h 426"/>
                  <a:gd name="T10" fmla="*/ 2147483647 w 418"/>
                  <a:gd name="T11" fmla="*/ 2147483647 h 426"/>
                  <a:gd name="T12" fmla="*/ 2147483647 w 418"/>
                  <a:gd name="T13" fmla="*/ 2147483647 h 426"/>
                  <a:gd name="T14" fmla="*/ 2147483647 w 418"/>
                  <a:gd name="T15" fmla="*/ 2147483647 h 426"/>
                  <a:gd name="T16" fmla="*/ 2147483647 w 418"/>
                  <a:gd name="T17" fmla="*/ 2147483647 h 426"/>
                  <a:gd name="T18" fmla="*/ 2147483647 w 418"/>
                  <a:gd name="T19" fmla="*/ 2147483647 h 426"/>
                  <a:gd name="T20" fmla="*/ 2147483647 w 418"/>
                  <a:gd name="T21" fmla="*/ 0 h 4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18" h="426">
                    <a:moveTo>
                      <a:pt x="138" y="0"/>
                    </a:moveTo>
                    <a:cubicBezTo>
                      <a:pt x="138" y="0"/>
                      <a:pt x="86" y="67"/>
                      <a:pt x="68" y="104"/>
                    </a:cubicBezTo>
                    <a:cubicBezTo>
                      <a:pt x="50" y="141"/>
                      <a:pt x="28" y="186"/>
                      <a:pt x="20" y="226"/>
                    </a:cubicBezTo>
                    <a:cubicBezTo>
                      <a:pt x="12" y="266"/>
                      <a:pt x="0" y="311"/>
                      <a:pt x="19" y="343"/>
                    </a:cubicBezTo>
                    <a:cubicBezTo>
                      <a:pt x="38" y="375"/>
                      <a:pt x="94" y="402"/>
                      <a:pt x="140" y="414"/>
                    </a:cubicBezTo>
                    <a:cubicBezTo>
                      <a:pt x="186" y="426"/>
                      <a:pt x="252" y="422"/>
                      <a:pt x="295" y="412"/>
                    </a:cubicBezTo>
                    <a:cubicBezTo>
                      <a:pt x="338" y="402"/>
                      <a:pt x="382" y="384"/>
                      <a:pt x="400" y="355"/>
                    </a:cubicBezTo>
                    <a:cubicBezTo>
                      <a:pt x="418" y="326"/>
                      <a:pt x="412" y="277"/>
                      <a:pt x="406" y="236"/>
                    </a:cubicBezTo>
                    <a:cubicBezTo>
                      <a:pt x="400" y="195"/>
                      <a:pt x="382" y="147"/>
                      <a:pt x="366" y="108"/>
                    </a:cubicBezTo>
                    <a:cubicBezTo>
                      <a:pt x="350" y="69"/>
                      <a:pt x="336" y="40"/>
                      <a:pt x="307" y="1"/>
                    </a:cubicBezTo>
                    <a:cubicBezTo>
                      <a:pt x="222" y="0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55" name="Oval 319"/>
              <p:cNvSpPr>
                <a:spLocks noChangeArrowheads="1"/>
              </p:cNvSpPr>
              <p:nvPr/>
            </p:nvSpPr>
            <p:spPr bwMode="auto">
              <a:xfrm>
                <a:off x="4014790" y="4725988"/>
                <a:ext cx="328614" cy="329471"/>
              </a:xfrm>
              <a:prstGeom prst="ellipse">
                <a:avLst/>
              </a:prstGeom>
              <a:gradFill rotWithShape="1">
                <a:gsLst>
                  <a:gs pos="0">
                    <a:srgbClr val="E5F0F7"/>
                  </a:gs>
                  <a:gs pos="50000">
                    <a:srgbClr val="B7D4E7"/>
                  </a:gs>
                  <a:gs pos="100000">
                    <a:srgbClr val="E5F0F7"/>
                  </a:gs>
                </a:gsLst>
                <a:lin ang="5400000" scaled="1"/>
              </a:gra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1" name="TextBox 350"/>
            <p:cNvSpPr txBox="1"/>
            <p:nvPr/>
          </p:nvSpPr>
          <p:spPr>
            <a:xfrm>
              <a:off x="1007604" y="4401108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00" b="1" dirty="0" smtClean="0">
                  <a:latin typeface="Arial Narrow" panose="020B0606020202030204" pitchFamily="34" charset="0"/>
                </a:rPr>
                <a:t>GBRMPA</a:t>
              </a:r>
              <a:endParaRPr lang="en-AU" sz="11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32" name="Group 331"/>
          <p:cNvGrpSpPr/>
          <p:nvPr/>
        </p:nvGrpSpPr>
        <p:grpSpPr>
          <a:xfrm>
            <a:off x="558132" y="4469387"/>
            <a:ext cx="528392" cy="694287"/>
            <a:chOff x="1115616" y="5589240"/>
            <a:chExt cx="546097" cy="717550"/>
          </a:xfrm>
        </p:grpSpPr>
        <p:grpSp>
          <p:nvGrpSpPr>
            <p:cNvPr id="344" name="Group 23"/>
            <p:cNvGrpSpPr>
              <a:grpSpLocks/>
            </p:cNvGrpSpPr>
            <p:nvPr/>
          </p:nvGrpSpPr>
          <p:grpSpPr bwMode="auto">
            <a:xfrm>
              <a:off x="1115616" y="5589240"/>
              <a:ext cx="546097" cy="717550"/>
              <a:chOff x="3897315" y="4725988"/>
              <a:chExt cx="546099" cy="717550"/>
            </a:xfrm>
          </p:grpSpPr>
          <p:sp>
            <p:nvSpPr>
              <p:cNvPr id="346" name="Freeform 316"/>
              <p:cNvSpPr>
                <a:spLocks/>
              </p:cNvSpPr>
              <p:nvPr/>
            </p:nvSpPr>
            <p:spPr bwMode="auto">
              <a:xfrm>
                <a:off x="3897315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47" name="Freeform 317"/>
              <p:cNvSpPr>
                <a:spLocks/>
              </p:cNvSpPr>
              <p:nvPr/>
            </p:nvSpPr>
            <p:spPr bwMode="auto">
              <a:xfrm flipH="1">
                <a:off x="4232276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48" name="Freeform 318"/>
              <p:cNvSpPr>
                <a:spLocks/>
              </p:cNvSpPr>
              <p:nvPr/>
            </p:nvSpPr>
            <p:spPr bwMode="auto">
              <a:xfrm>
                <a:off x="3946528" y="5001603"/>
                <a:ext cx="434977" cy="441935"/>
              </a:xfrm>
              <a:custGeom>
                <a:avLst/>
                <a:gdLst>
                  <a:gd name="T0" fmla="*/ 2147483647 w 418"/>
                  <a:gd name="T1" fmla="*/ 0 h 426"/>
                  <a:gd name="T2" fmla="*/ 2147483647 w 418"/>
                  <a:gd name="T3" fmla="*/ 2147483647 h 426"/>
                  <a:gd name="T4" fmla="*/ 2147483647 w 418"/>
                  <a:gd name="T5" fmla="*/ 2147483647 h 426"/>
                  <a:gd name="T6" fmla="*/ 2147483647 w 418"/>
                  <a:gd name="T7" fmla="*/ 2147483647 h 426"/>
                  <a:gd name="T8" fmla="*/ 2147483647 w 418"/>
                  <a:gd name="T9" fmla="*/ 2147483647 h 426"/>
                  <a:gd name="T10" fmla="*/ 2147483647 w 418"/>
                  <a:gd name="T11" fmla="*/ 2147483647 h 426"/>
                  <a:gd name="T12" fmla="*/ 2147483647 w 418"/>
                  <a:gd name="T13" fmla="*/ 2147483647 h 426"/>
                  <a:gd name="T14" fmla="*/ 2147483647 w 418"/>
                  <a:gd name="T15" fmla="*/ 2147483647 h 426"/>
                  <a:gd name="T16" fmla="*/ 2147483647 w 418"/>
                  <a:gd name="T17" fmla="*/ 2147483647 h 426"/>
                  <a:gd name="T18" fmla="*/ 2147483647 w 418"/>
                  <a:gd name="T19" fmla="*/ 2147483647 h 426"/>
                  <a:gd name="T20" fmla="*/ 2147483647 w 418"/>
                  <a:gd name="T21" fmla="*/ 0 h 4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18" h="426">
                    <a:moveTo>
                      <a:pt x="138" y="0"/>
                    </a:moveTo>
                    <a:cubicBezTo>
                      <a:pt x="138" y="0"/>
                      <a:pt x="86" y="67"/>
                      <a:pt x="68" y="104"/>
                    </a:cubicBezTo>
                    <a:cubicBezTo>
                      <a:pt x="50" y="141"/>
                      <a:pt x="28" y="186"/>
                      <a:pt x="20" y="226"/>
                    </a:cubicBezTo>
                    <a:cubicBezTo>
                      <a:pt x="12" y="266"/>
                      <a:pt x="0" y="311"/>
                      <a:pt x="19" y="343"/>
                    </a:cubicBezTo>
                    <a:cubicBezTo>
                      <a:pt x="38" y="375"/>
                      <a:pt x="94" y="402"/>
                      <a:pt x="140" y="414"/>
                    </a:cubicBezTo>
                    <a:cubicBezTo>
                      <a:pt x="186" y="426"/>
                      <a:pt x="252" y="422"/>
                      <a:pt x="295" y="412"/>
                    </a:cubicBezTo>
                    <a:cubicBezTo>
                      <a:pt x="338" y="402"/>
                      <a:pt x="382" y="384"/>
                      <a:pt x="400" y="355"/>
                    </a:cubicBezTo>
                    <a:cubicBezTo>
                      <a:pt x="418" y="326"/>
                      <a:pt x="412" y="277"/>
                      <a:pt x="406" y="236"/>
                    </a:cubicBezTo>
                    <a:cubicBezTo>
                      <a:pt x="400" y="195"/>
                      <a:pt x="382" y="147"/>
                      <a:pt x="366" y="108"/>
                    </a:cubicBezTo>
                    <a:cubicBezTo>
                      <a:pt x="350" y="69"/>
                      <a:pt x="336" y="40"/>
                      <a:pt x="307" y="1"/>
                    </a:cubicBezTo>
                    <a:cubicBezTo>
                      <a:pt x="222" y="0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49" name="Oval 319"/>
              <p:cNvSpPr>
                <a:spLocks noChangeArrowheads="1"/>
              </p:cNvSpPr>
              <p:nvPr/>
            </p:nvSpPr>
            <p:spPr bwMode="auto">
              <a:xfrm>
                <a:off x="4014790" y="4725988"/>
                <a:ext cx="328614" cy="329471"/>
              </a:xfrm>
              <a:prstGeom prst="ellipse">
                <a:avLst/>
              </a:prstGeom>
              <a:gradFill rotWithShape="1">
                <a:gsLst>
                  <a:gs pos="0">
                    <a:srgbClr val="E5F0F7"/>
                  </a:gs>
                  <a:gs pos="50000">
                    <a:srgbClr val="B7D4E7"/>
                  </a:gs>
                  <a:gs pos="100000">
                    <a:srgbClr val="E5F0F7"/>
                  </a:gs>
                </a:gsLst>
                <a:lin ang="5400000" scaled="1"/>
              </a:gra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45" name="TextBox 344"/>
            <p:cNvSpPr txBox="1"/>
            <p:nvPr/>
          </p:nvSpPr>
          <p:spPr>
            <a:xfrm>
              <a:off x="1223628" y="5985284"/>
              <a:ext cx="3960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00" b="1" dirty="0" smtClean="0">
                  <a:latin typeface="Arial Narrow" panose="020B0606020202030204" pitchFamily="34" charset="0"/>
                </a:rPr>
                <a:t>GA</a:t>
              </a:r>
              <a:endParaRPr lang="en-AU" sz="11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333" name="TextBox 332"/>
          <p:cNvSpPr txBox="1"/>
          <p:nvPr/>
        </p:nvSpPr>
        <p:spPr>
          <a:xfrm>
            <a:off x="801989" y="5967366"/>
            <a:ext cx="1911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Data </a:t>
            </a:r>
            <a:r>
              <a:rPr lang="en-AU" sz="1600" dirty="0" smtClean="0"/>
              <a:t>Providers</a:t>
            </a:r>
            <a:endParaRPr lang="en-AU" dirty="0"/>
          </a:p>
        </p:txBody>
      </p:sp>
      <p:sp>
        <p:nvSpPr>
          <p:cNvPr id="334" name="TextBox 333"/>
          <p:cNvSpPr txBox="1"/>
          <p:nvPr/>
        </p:nvSpPr>
        <p:spPr>
          <a:xfrm>
            <a:off x="4982396" y="1299245"/>
            <a:ext cx="1881183" cy="38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000" b="1" dirty="0" smtClean="0">
                <a:solidFill>
                  <a:srgbClr val="C89800"/>
                </a:solidFill>
              </a:rPr>
              <a:t>Systems</a:t>
            </a:r>
            <a:endParaRPr lang="en-AU" sz="2000" b="1" dirty="0">
              <a:solidFill>
                <a:srgbClr val="C89800"/>
              </a:solidFill>
            </a:endParaRPr>
          </a:p>
        </p:txBody>
      </p:sp>
      <p:grpSp>
        <p:nvGrpSpPr>
          <p:cNvPr id="335" name="Group 334"/>
          <p:cNvGrpSpPr/>
          <p:nvPr/>
        </p:nvGrpSpPr>
        <p:grpSpPr>
          <a:xfrm>
            <a:off x="7490640" y="1159898"/>
            <a:ext cx="528392" cy="694287"/>
            <a:chOff x="4463988" y="5445224"/>
            <a:chExt cx="546097" cy="717550"/>
          </a:xfrm>
        </p:grpSpPr>
        <p:grpSp>
          <p:nvGrpSpPr>
            <p:cNvPr id="338" name="Group 23"/>
            <p:cNvGrpSpPr>
              <a:grpSpLocks/>
            </p:cNvGrpSpPr>
            <p:nvPr/>
          </p:nvGrpSpPr>
          <p:grpSpPr bwMode="auto">
            <a:xfrm>
              <a:off x="4463988" y="5445224"/>
              <a:ext cx="546097" cy="717550"/>
              <a:chOff x="3897315" y="4725988"/>
              <a:chExt cx="546099" cy="717550"/>
            </a:xfrm>
          </p:grpSpPr>
          <p:sp>
            <p:nvSpPr>
              <p:cNvPr id="340" name="Freeform 316"/>
              <p:cNvSpPr>
                <a:spLocks/>
              </p:cNvSpPr>
              <p:nvPr/>
            </p:nvSpPr>
            <p:spPr bwMode="auto">
              <a:xfrm>
                <a:off x="3897315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41" name="Freeform 317"/>
              <p:cNvSpPr>
                <a:spLocks/>
              </p:cNvSpPr>
              <p:nvPr/>
            </p:nvSpPr>
            <p:spPr bwMode="auto">
              <a:xfrm flipH="1">
                <a:off x="4232276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42" name="Freeform 318"/>
              <p:cNvSpPr>
                <a:spLocks/>
              </p:cNvSpPr>
              <p:nvPr/>
            </p:nvSpPr>
            <p:spPr bwMode="auto">
              <a:xfrm>
                <a:off x="3946528" y="5001603"/>
                <a:ext cx="434977" cy="441935"/>
              </a:xfrm>
              <a:custGeom>
                <a:avLst/>
                <a:gdLst>
                  <a:gd name="T0" fmla="*/ 2147483647 w 418"/>
                  <a:gd name="T1" fmla="*/ 0 h 426"/>
                  <a:gd name="T2" fmla="*/ 2147483647 w 418"/>
                  <a:gd name="T3" fmla="*/ 2147483647 h 426"/>
                  <a:gd name="T4" fmla="*/ 2147483647 w 418"/>
                  <a:gd name="T5" fmla="*/ 2147483647 h 426"/>
                  <a:gd name="T6" fmla="*/ 2147483647 w 418"/>
                  <a:gd name="T7" fmla="*/ 2147483647 h 426"/>
                  <a:gd name="T8" fmla="*/ 2147483647 w 418"/>
                  <a:gd name="T9" fmla="*/ 2147483647 h 426"/>
                  <a:gd name="T10" fmla="*/ 2147483647 w 418"/>
                  <a:gd name="T11" fmla="*/ 2147483647 h 426"/>
                  <a:gd name="T12" fmla="*/ 2147483647 w 418"/>
                  <a:gd name="T13" fmla="*/ 2147483647 h 426"/>
                  <a:gd name="T14" fmla="*/ 2147483647 w 418"/>
                  <a:gd name="T15" fmla="*/ 2147483647 h 426"/>
                  <a:gd name="T16" fmla="*/ 2147483647 w 418"/>
                  <a:gd name="T17" fmla="*/ 2147483647 h 426"/>
                  <a:gd name="T18" fmla="*/ 2147483647 w 418"/>
                  <a:gd name="T19" fmla="*/ 2147483647 h 426"/>
                  <a:gd name="T20" fmla="*/ 2147483647 w 418"/>
                  <a:gd name="T21" fmla="*/ 0 h 4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18" h="426">
                    <a:moveTo>
                      <a:pt x="138" y="0"/>
                    </a:moveTo>
                    <a:cubicBezTo>
                      <a:pt x="138" y="0"/>
                      <a:pt x="86" y="67"/>
                      <a:pt x="68" y="104"/>
                    </a:cubicBezTo>
                    <a:cubicBezTo>
                      <a:pt x="50" y="141"/>
                      <a:pt x="28" y="186"/>
                      <a:pt x="20" y="226"/>
                    </a:cubicBezTo>
                    <a:cubicBezTo>
                      <a:pt x="12" y="266"/>
                      <a:pt x="0" y="311"/>
                      <a:pt x="19" y="343"/>
                    </a:cubicBezTo>
                    <a:cubicBezTo>
                      <a:pt x="38" y="375"/>
                      <a:pt x="94" y="402"/>
                      <a:pt x="140" y="414"/>
                    </a:cubicBezTo>
                    <a:cubicBezTo>
                      <a:pt x="186" y="426"/>
                      <a:pt x="252" y="422"/>
                      <a:pt x="295" y="412"/>
                    </a:cubicBezTo>
                    <a:cubicBezTo>
                      <a:pt x="338" y="402"/>
                      <a:pt x="382" y="384"/>
                      <a:pt x="400" y="355"/>
                    </a:cubicBezTo>
                    <a:cubicBezTo>
                      <a:pt x="418" y="326"/>
                      <a:pt x="412" y="277"/>
                      <a:pt x="406" y="236"/>
                    </a:cubicBezTo>
                    <a:cubicBezTo>
                      <a:pt x="400" y="195"/>
                      <a:pt x="382" y="147"/>
                      <a:pt x="366" y="108"/>
                    </a:cubicBezTo>
                    <a:cubicBezTo>
                      <a:pt x="350" y="69"/>
                      <a:pt x="336" y="40"/>
                      <a:pt x="307" y="1"/>
                    </a:cubicBezTo>
                    <a:cubicBezTo>
                      <a:pt x="222" y="0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43" name="Oval 319"/>
              <p:cNvSpPr>
                <a:spLocks noChangeArrowheads="1"/>
              </p:cNvSpPr>
              <p:nvPr/>
            </p:nvSpPr>
            <p:spPr bwMode="auto">
              <a:xfrm>
                <a:off x="4014790" y="4725988"/>
                <a:ext cx="328614" cy="329471"/>
              </a:xfrm>
              <a:prstGeom prst="ellipse">
                <a:avLst/>
              </a:prstGeom>
              <a:gradFill rotWithShape="1">
                <a:gsLst>
                  <a:gs pos="0">
                    <a:srgbClr val="E5F0F7"/>
                  </a:gs>
                  <a:gs pos="50000">
                    <a:srgbClr val="B7D4E7"/>
                  </a:gs>
                  <a:gs pos="100000">
                    <a:srgbClr val="E5F0F7"/>
                  </a:gs>
                </a:gsLst>
                <a:lin ang="5400000" scaled="1"/>
              </a:gra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339" name="Picture 59" descr="e-Atlas-icon-shadow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004" y="5805264"/>
              <a:ext cx="273312" cy="264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36" name="Straight Arrow Connector 335"/>
          <p:cNvCxnSpPr/>
          <p:nvPr/>
        </p:nvCxnSpPr>
        <p:spPr>
          <a:xfrm>
            <a:off x="6967598" y="1508265"/>
            <a:ext cx="523042" cy="0"/>
          </a:xfrm>
          <a:prstGeom prst="straightConnector1">
            <a:avLst/>
          </a:prstGeom>
          <a:ln w="79375">
            <a:solidFill>
              <a:schemeClr val="accent1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TextBox 336"/>
          <p:cNvSpPr txBox="1"/>
          <p:nvPr/>
        </p:nvSpPr>
        <p:spPr>
          <a:xfrm>
            <a:off x="6898416" y="1926306"/>
            <a:ext cx="1763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solidFill>
                  <a:schemeClr val="tx2"/>
                </a:solidFill>
              </a:rPr>
              <a:t>System Development</a:t>
            </a:r>
            <a:endParaRPr lang="en-AU" b="1" dirty="0">
              <a:solidFill>
                <a:schemeClr val="tx2"/>
              </a:solidFill>
            </a:endParaRPr>
          </a:p>
        </p:txBody>
      </p:sp>
      <p:pic>
        <p:nvPicPr>
          <p:cNvPr id="2050" name="Picture 2" descr="C:\Users\elawrey\Documents\2015\graphics\e-Atlas-logo-v2\logo\exports_v2\eAtlas-logo-horz-SML-white-bg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56" y="1212909"/>
            <a:ext cx="1497359" cy="55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54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</a:t>
            </a:r>
            <a:r>
              <a:rPr lang="en-AU"/>
              <a:t>the </a:t>
            </a:r>
            <a:r>
              <a:rPr lang="en-AU" smtClean="0"/>
              <a:t>eAtlas?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9910"/>
            <a:ext cx="8229600" cy="1954694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Website and mapping system for making environmental research available online.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Intended to improve access and use of </a:t>
            </a:r>
            <a:r>
              <a:rPr lang="en-AU" dirty="0" smtClean="0"/>
              <a:t>science.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Researchers, Managers and Public</a:t>
            </a:r>
            <a:endParaRPr lang="en-A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Maps, data, meta-data, visualization tools, </a:t>
            </a:r>
            <a:r>
              <a:rPr lang="en-US" dirty="0" smtClean="0"/>
              <a:t>articles, projects, people.</a:t>
            </a:r>
            <a:r>
              <a:rPr lang="en-AU" dirty="0" smtClean="0"/>
              <a:t>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637" y="3983151"/>
            <a:ext cx="4114800" cy="2641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36" y="3995225"/>
            <a:ext cx="3848656" cy="2645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36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Key eAtlas systems</a:t>
            </a:r>
            <a:endParaRPr lang="en-AU" dirty="0"/>
          </a:p>
        </p:txBody>
      </p:sp>
      <p:sp>
        <p:nvSpPr>
          <p:cNvPr id="6" name="Rounded Rectangle 5"/>
          <p:cNvSpPr/>
          <p:nvPr/>
        </p:nvSpPr>
        <p:spPr>
          <a:xfrm>
            <a:off x="159223" y="1364775"/>
            <a:ext cx="1937982" cy="19984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tx1"/>
                </a:solidFill>
              </a:rPr>
              <a:t>Drupal</a:t>
            </a:r>
            <a:r>
              <a:rPr lang="en-AU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AU" dirty="0" smtClean="0">
                <a:solidFill>
                  <a:schemeClr val="tx1"/>
                </a:solidFill>
              </a:rPr>
              <a:t>Content Management System (Website)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60979" y="1351129"/>
            <a:ext cx="1423917" cy="19766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tx1"/>
                </a:solidFill>
              </a:rPr>
              <a:t>GeoServer</a:t>
            </a:r>
            <a:r>
              <a:rPr lang="en-AU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AU" dirty="0" smtClean="0">
                <a:solidFill>
                  <a:schemeClr val="tx1"/>
                </a:solidFill>
              </a:rPr>
              <a:t>Mapping Service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19097" y="1353403"/>
            <a:ext cx="1640008" cy="19766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tx1"/>
                </a:solidFill>
              </a:rPr>
              <a:t>AtlasMapper</a:t>
            </a:r>
            <a:r>
              <a:rPr lang="en-AU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AU" dirty="0" smtClean="0">
                <a:solidFill>
                  <a:schemeClr val="tx1"/>
                </a:solidFill>
              </a:rPr>
              <a:t>Browse map layers and services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50172" y="1355677"/>
            <a:ext cx="1583142" cy="19766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 err="1" smtClean="0">
                <a:solidFill>
                  <a:schemeClr val="tx1"/>
                </a:solidFill>
              </a:rPr>
              <a:t>GeoNetwork</a:t>
            </a:r>
            <a:r>
              <a:rPr lang="en-AU" dirty="0" smtClean="0">
                <a:solidFill>
                  <a:schemeClr val="tx1"/>
                </a:solidFill>
              </a:rPr>
              <a:t> Metadata System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9977" y="3568341"/>
            <a:ext cx="1045102" cy="35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Stories</a:t>
            </a:r>
            <a:endParaRPr lang="en-AU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39651" y="4125729"/>
            <a:ext cx="836081" cy="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9651" y="4195402"/>
            <a:ext cx="836081" cy="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39651" y="4021219"/>
            <a:ext cx="836081" cy="0"/>
          </a:xfrm>
          <a:prstGeom prst="line">
            <a:avLst/>
          </a:prstGeom>
          <a:ln w="603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1127365" y="4265076"/>
            <a:ext cx="348367" cy="278694"/>
            <a:chOff x="1403648" y="2708920"/>
            <a:chExt cx="864096" cy="288032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403648" y="2708920"/>
              <a:ext cx="864096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403648" y="2780928"/>
              <a:ext cx="864096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403648" y="2852936"/>
              <a:ext cx="864096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403648" y="2924944"/>
              <a:ext cx="864096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03648" y="2996952"/>
              <a:ext cx="864096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/>
          <p:cNvCxnSpPr/>
          <p:nvPr/>
        </p:nvCxnSpPr>
        <p:spPr>
          <a:xfrm>
            <a:off x="639651" y="4613443"/>
            <a:ext cx="836081" cy="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39651" y="4683117"/>
            <a:ext cx="836081" cy="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39651" y="4752790"/>
            <a:ext cx="836081" cy="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39651" y="4822463"/>
            <a:ext cx="836081" cy="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803434" y="3500103"/>
            <a:ext cx="1323795" cy="625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Data Catalogue</a:t>
            </a:r>
            <a:endParaRPr lang="en-AU" dirty="0"/>
          </a:p>
        </p:txBody>
      </p:sp>
      <p:sp>
        <p:nvSpPr>
          <p:cNvPr id="26" name="TextBox 25"/>
          <p:cNvSpPr txBox="1"/>
          <p:nvPr/>
        </p:nvSpPr>
        <p:spPr>
          <a:xfrm>
            <a:off x="3268592" y="3636580"/>
            <a:ext cx="1497979" cy="35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Map Layers</a:t>
            </a:r>
            <a:endParaRPr lang="en-AU" dirty="0"/>
          </a:p>
        </p:txBody>
      </p:sp>
      <p:sp>
        <p:nvSpPr>
          <p:cNvPr id="27" name="Rectangle 26"/>
          <p:cNvSpPr/>
          <p:nvPr/>
        </p:nvSpPr>
        <p:spPr>
          <a:xfrm>
            <a:off x="500304" y="3916709"/>
            <a:ext cx="1114775" cy="1741836"/>
          </a:xfrm>
          <a:prstGeom prst="rect">
            <a:avLst/>
          </a:prstGeom>
          <a:noFill/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TextBox 27"/>
          <p:cNvSpPr txBox="1"/>
          <p:nvPr/>
        </p:nvSpPr>
        <p:spPr>
          <a:xfrm>
            <a:off x="7882159" y="3636580"/>
            <a:ext cx="905755" cy="35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Data</a:t>
            </a:r>
            <a:endParaRPr lang="en-AU" dirty="0"/>
          </a:p>
        </p:txBody>
      </p:sp>
      <p:pic>
        <p:nvPicPr>
          <p:cNvPr id="29" name="Picture 10" descr="http://maps.e-atlas.org.au/maps/wms?TRANSPARENT=TRUE&amp;LAYERS=WT_MTSRF_JCU_Vertebrate-atlas_2010%3ARealized-CURR&amp;STYLES=&amp;FORMAT=image%2Fpng&amp;SERVICE=WMS&amp;VERSION=1.1.1&amp;REQUEST=GetMap&amp;SRS=EPSG%3A4326&amp;BBOX=144.49899473663,-20.227573121916,147.05201030675,-15.121541981692&amp;WIDTH=256&amp;HEIGHT=51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43"/>
          <a:stretch/>
        </p:blipFill>
        <p:spPr bwMode="auto">
          <a:xfrm>
            <a:off x="2903968" y="3915274"/>
            <a:ext cx="817502" cy="148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2903968" y="3984949"/>
            <a:ext cx="807250" cy="1463142"/>
          </a:xfrm>
          <a:prstGeom prst="rect">
            <a:avLst/>
          </a:prstGeom>
          <a:solidFill>
            <a:schemeClr val="tx1">
              <a:lumMod val="95000"/>
              <a:lumOff val="5000"/>
              <a:alpha val="6000"/>
            </a:schemeClr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Rectangle 30"/>
          <p:cNvSpPr/>
          <p:nvPr/>
        </p:nvSpPr>
        <p:spPr>
          <a:xfrm>
            <a:off x="3391682" y="4124294"/>
            <a:ext cx="817502" cy="1481722"/>
          </a:xfrm>
          <a:prstGeom prst="rect">
            <a:avLst/>
          </a:prstGeom>
          <a:solidFill>
            <a:schemeClr val="tx1">
              <a:alpha val="6000"/>
            </a:schemeClr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2" name="Picture 12" descr="http://maps.e-atlas.org.au/maps/wms?TRANSPARENT=TRUE&amp;LAYERS=wtma%3AWT_WTMA_WTWHA_zoning_09&amp;STYLES=&amp;FORMAT=image%2Fpng&amp;SERVICE=WMS&amp;VERSION=1.1.1&amp;REQUEST=GetMap&amp;SRS=EPSG%3A4326&amp;BBOX=144.41136223593,-19.758855419592,146.96437780605,-14.652824279368&amp;WIDTH=256&amp;HEIGHT=51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6" r="8559" b="4467"/>
          <a:stretch/>
        </p:blipFill>
        <p:spPr bwMode="auto">
          <a:xfrm>
            <a:off x="3391682" y="4139959"/>
            <a:ext cx="794252" cy="143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3949069" y="4263641"/>
            <a:ext cx="817502" cy="1481722"/>
          </a:xfrm>
          <a:prstGeom prst="rect">
            <a:avLst/>
          </a:prstGeom>
          <a:solidFill>
            <a:schemeClr val="tx1">
              <a:alpha val="4000"/>
            </a:schemeClr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4" name="Picture 8" descr="http://maps.e-atlas.org.au/maps/QLD_NERP-TE_e-Atlas_Study-area/wms?TRANSPARENT=TRUE&amp;LAYERS=QLD_NERP-TE_e-Atlas_Study-area%3AProject-3-4_2013_Polygons&amp;STYLES=&amp;FORMAT=image%2Fpng&amp;SERVICE=WMS&amp;VERSION=1.1.1&amp;REQUEST=GetMap&amp;SRS=EPSG%3A4326&amp;BBOX=145.11979637428,-18.562129371101,146.39630415934,-16.009113800989&amp;WIDTH=256&amp;HEIGHT=5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163" y="4263641"/>
            <a:ext cx="766408" cy="153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51" y="4892137"/>
            <a:ext cx="836081" cy="67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5977617" y="4196838"/>
            <a:ext cx="627061" cy="836081"/>
            <a:chOff x="5364088" y="2672916"/>
            <a:chExt cx="648072" cy="86409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7" name="Snip Single Corner Rectangle 36"/>
            <p:cNvSpPr/>
            <p:nvPr/>
          </p:nvSpPr>
          <p:spPr>
            <a:xfrm>
              <a:off x="5364088" y="2672916"/>
              <a:ext cx="648072" cy="864096"/>
            </a:xfrm>
            <a:prstGeom prst="snip1Rect">
              <a:avLst>
                <a:gd name="adj" fmla="val 34304"/>
              </a:avLst>
            </a:prstGeom>
            <a:solidFill>
              <a:schemeClr val="bg1"/>
            </a:solidFill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5436096" y="3104964"/>
              <a:ext cx="504056" cy="288032"/>
              <a:chOff x="1403648" y="2708920"/>
              <a:chExt cx="864096" cy="288032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1403648" y="2708920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1403648" y="2780928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1403648" y="2852936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1403648" y="2924944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1403648" y="2996952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Right Triangle 38"/>
            <p:cNvSpPr/>
            <p:nvPr/>
          </p:nvSpPr>
          <p:spPr>
            <a:xfrm>
              <a:off x="5796136" y="2672916"/>
              <a:ext cx="216024" cy="216024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5436096" y="2816932"/>
              <a:ext cx="288032" cy="216024"/>
              <a:chOff x="6156176" y="2780928"/>
              <a:chExt cx="207640" cy="216024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6156176" y="2780928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6156176" y="2852936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6156176" y="2924944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6156176" y="2996952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" name="Group 49"/>
          <p:cNvGrpSpPr/>
          <p:nvPr/>
        </p:nvGrpSpPr>
        <p:grpSpPr>
          <a:xfrm>
            <a:off x="7638302" y="3984948"/>
            <a:ext cx="627061" cy="836081"/>
            <a:chOff x="6660232" y="2528900"/>
            <a:chExt cx="648072" cy="86409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1" name="Snip Single Corner Rectangle 50"/>
            <p:cNvSpPr/>
            <p:nvPr/>
          </p:nvSpPr>
          <p:spPr>
            <a:xfrm>
              <a:off x="6660232" y="2528900"/>
              <a:ext cx="648072" cy="864096"/>
            </a:xfrm>
            <a:prstGeom prst="snip1Rect">
              <a:avLst>
                <a:gd name="adj" fmla="val 34304"/>
              </a:avLst>
            </a:prstGeom>
            <a:solidFill>
              <a:schemeClr val="bg1"/>
            </a:solidFill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6732240" y="2780928"/>
              <a:ext cx="460142" cy="178107"/>
            </a:xfrm>
            <a:custGeom>
              <a:avLst/>
              <a:gdLst>
                <a:gd name="connsiteX0" fmla="*/ 0 w 633046"/>
                <a:gd name="connsiteY0" fmla="*/ 257908 h 257908"/>
                <a:gd name="connsiteX1" fmla="*/ 168031 w 633046"/>
                <a:gd name="connsiteY1" fmla="*/ 85969 h 257908"/>
                <a:gd name="connsiteX2" fmla="*/ 437662 w 633046"/>
                <a:gd name="connsiteY2" fmla="*/ 128954 h 257908"/>
                <a:gd name="connsiteX3" fmla="*/ 633046 w 633046"/>
                <a:gd name="connsiteY3" fmla="*/ 0 h 257908"/>
                <a:gd name="connsiteX0" fmla="*/ 0 w 563219"/>
                <a:gd name="connsiteY0" fmla="*/ 211357 h 211357"/>
                <a:gd name="connsiteX1" fmla="*/ 98204 w 563219"/>
                <a:gd name="connsiteY1" fmla="*/ 85969 h 211357"/>
                <a:gd name="connsiteX2" fmla="*/ 367835 w 563219"/>
                <a:gd name="connsiteY2" fmla="*/ 128954 h 211357"/>
                <a:gd name="connsiteX3" fmla="*/ 563219 w 563219"/>
                <a:gd name="connsiteY3" fmla="*/ 0 h 211357"/>
                <a:gd name="connsiteX0" fmla="*/ 0 w 506693"/>
                <a:gd name="connsiteY0" fmla="*/ 194732 h 194732"/>
                <a:gd name="connsiteX1" fmla="*/ 98204 w 506693"/>
                <a:gd name="connsiteY1" fmla="*/ 69344 h 194732"/>
                <a:gd name="connsiteX2" fmla="*/ 367835 w 506693"/>
                <a:gd name="connsiteY2" fmla="*/ 112329 h 194732"/>
                <a:gd name="connsiteX3" fmla="*/ 506693 w 506693"/>
                <a:gd name="connsiteY3" fmla="*/ 0 h 194732"/>
                <a:gd name="connsiteX0" fmla="*/ 0 w 506693"/>
                <a:gd name="connsiteY0" fmla="*/ 194732 h 194732"/>
                <a:gd name="connsiteX1" fmla="*/ 98204 w 506693"/>
                <a:gd name="connsiteY1" fmla="*/ 69344 h 194732"/>
                <a:gd name="connsiteX2" fmla="*/ 274732 w 506693"/>
                <a:gd name="connsiteY2" fmla="*/ 118980 h 194732"/>
                <a:gd name="connsiteX3" fmla="*/ 506693 w 506693"/>
                <a:gd name="connsiteY3" fmla="*/ 0 h 194732"/>
                <a:gd name="connsiteX0" fmla="*/ 0 w 506693"/>
                <a:gd name="connsiteY0" fmla="*/ 194732 h 194732"/>
                <a:gd name="connsiteX1" fmla="*/ 98204 w 506693"/>
                <a:gd name="connsiteY1" fmla="*/ 69344 h 194732"/>
                <a:gd name="connsiteX2" fmla="*/ 324608 w 506693"/>
                <a:gd name="connsiteY2" fmla="*/ 155556 h 194732"/>
                <a:gd name="connsiteX3" fmla="*/ 506693 w 506693"/>
                <a:gd name="connsiteY3" fmla="*/ 0 h 194732"/>
                <a:gd name="connsiteX0" fmla="*/ 0 w 460142"/>
                <a:gd name="connsiteY0" fmla="*/ 178107 h 178107"/>
                <a:gd name="connsiteX1" fmla="*/ 98204 w 460142"/>
                <a:gd name="connsiteY1" fmla="*/ 52719 h 178107"/>
                <a:gd name="connsiteX2" fmla="*/ 324608 w 460142"/>
                <a:gd name="connsiteY2" fmla="*/ 138931 h 178107"/>
                <a:gd name="connsiteX3" fmla="*/ 460142 w 460142"/>
                <a:gd name="connsiteY3" fmla="*/ 0 h 17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0142" h="178107">
                  <a:moveTo>
                    <a:pt x="0" y="178107"/>
                  </a:moveTo>
                  <a:lnTo>
                    <a:pt x="98204" y="52719"/>
                  </a:lnTo>
                  <a:lnTo>
                    <a:pt x="324608" y="138931"/>
                  </a:lnTo>
                  <a:lnTo>
                    <a:pt x="460142" y="0"/>
                  </a:lnTo>
                </a:path>
              </a:pathLst>
            </a:cu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3" name="Oval 52"/>
            <p:cNvSpPr/>
            <p:nvPr/>
          </p:nvSpPr>
          <p:spPr>
            <a:xfrm>
              <a:off x="6698417" y="2927698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4" name="Oval 53"/>
            <p:cNvSpPr/>
            <p:nvPr/>
          </p:nvSpPr>
          <p:spPr>
            <a:xfrm>
              <a:off x="6806429" y="2796346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5" name="Oval 54"/>
            <p:cNvSpPr/>
            <p:nvPr/>
          </p:nvSpPr>
          <p:spPr>
            <a:xfrm>
              <a:off x="7022453" y="2891694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6" name="Oval 55"/>
            <p:cNvSpPr/>
            <p:nvPr/>
          </p:nvSpPr>
          <p:spPr>
            <a:xfrm>
              <a:off x="7166469" y="2747678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782656" y="3100984"/>
              <a:ext cx="83588" cy="2051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912260" y="3176972"/>
              <a:ext cx="83588" cy="1270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046930" y="3060457"/>
              <a:ext cx="83588" cy="248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0" name="Right Triangle 59"/>
            <p:cNvSpPr/>
            <p:nvPr/>
          </p:nvSpPr>
          <p:spPr>
            <a:xfrm>
              <a:off x="7092280" y="2528900"/>
              <a:ext cx="216024" cy="216024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8056343" y="4298478"/>
            <a:ext cx="627061" cy="836081"/>
            <a:chOff x="6660232" y="3465004"/>
            <a:chExt cx="648072" cy="86409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2" name="Snip Single Corner Rectangle 61"/>
            <p:cNvSpPr/>
            <p:nvPr/>
          </p:nvSpPr>
          <p:spPr>
            <a:xfrm>
              <a:off x="6660232" y="3465004"/>
              <a:ext cx="648072" cy="864096"/>
            </a:xfrm>
            <a:prstGeom prst="snip1Rect">
              <a:avLst>
                <a:gd name="adj" fmla="val 34304"/>
              </a:avLst>
            </a:prstGeom>
            <a:solidFill>
              <a:schemeClr val="bg1"/>
            </a:solidFill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6768244" y="3717032"/>
              <a:ext cx="407624" cy="410670"/>
              <a:chOff x="6624228" y="3429000"/>
              <a:chExt cx="407624" cy="410670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6732240" y="3537012"/>
                <a:ext cx="83588" cy="8663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6624228" y="3429000"/>
                <a:ext cx="83588" cy="8663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6732240" y="3429000"/>
                <a:ext cx="83588" cy="8663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6840252" y="3537012"/>
                <a:ext cx="83588" cy="8663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6840252" y="3429000"/>
                <a:ext cx="83588" cy="8663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6948264" y="3537012"/>
                <a:ext cx="83588" cy="8663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6624228" y="3537012"/>
                <a:ext cx="83588" cy="8663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948264" y="3429000"/>
                <a:ext cx="83588" cy="8663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6624228" y="3645024"/>
                <a:ext cx="83588" cy="8663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6732240" y="3645024"/>
                <a:ext cx="83588" cy="8663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6840252" y="3645024"/>
                <a:ext cx="83588" cy="8663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6948264" y="3645024"/>
                <a:ext cx="83588" cy="8663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6624228" y="3753036"/>
                <a:ext cx="83588" cy="8663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6732240" y="3753036"/>
                <a:ext cx="83588" cy="8663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6840252" y="3753036"/>
                <a:ext cx="83588" cy="8663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6948264" y="3753036"/>
                <a:ext cx="83588" cy="8663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64" name="Right Triangle 63"/>
            <p:cNvSpPr/>
            <p:nvPr/>
          </p:nvSpPr>
          <p:spPr>
            <a:xfrm>
              <a:off x="7092280" y="3465004"/>
              <a:ext cx="216024" cy="216024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81" name="Picture 8" descr="http://upload.wikimedia.org/wikipedia/commons/thumb/5/53/Eastern_Spinebill444.jpg/220px-Eastern_Spinebill4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51" y="4252459"/>
            <a:ext cx="437058" cy="29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5768597" y="5102593"/>
            <a:ext cx="1247225" cy="446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>
                <a:solidFill>
                  <a:schemeClr val="accent1">
                    <a:lumMod val="75000"/>
                  </a:schemeClr>
                </a:solidFill>
              </a:rPr>
              <a:t>Data documentation</a:t>
            </a:r>
            <a:endParaRPr lang="en-AU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7369789" y="1357952"/>
            <a:ext cx="1583142" cy="19766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 err="1" smtClean="0">
                <a:solidFill>
                  <a:schemeClr val="tx1"/>
                </a:solidFill>
              </a:rPr>
              <a:t>Pydio</a:t>
            </a:r>
            <a:r>
              <a:rPr lang="en-AU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AU" dirty="0" smtClean="0">
                <a:solidFill>
                  <a:schemeClr val="tx1"/>
                </a:solidFill>
              </a:rPr>
              <a:t>File sharing</a:t>
            </a:r>
            <a:endParaRPr lang="en-A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2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91347" y="1718879"/>
            <a:ext cx="1828800" cy="1552601"/>
          </a:xfrm>
          <a:prstGeom prst="rect">
            <a:avLst/>
          </a:prstGeom>
          <a:solidFill>
            <a:srgbClr val="FFFFE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73" name="Rectangle 72"/>
          <p:cNvSpPr/>
          <p:nvPr/>
        </p:nvSpPr>
        <p:spPr>
          <a:xfrm>
            <a:off x="1081204" y="4815465"/>
            <a:ext cx="3490795" cy="1304146"/>
          </a:xfrm>
          <a:prstGeom prst="rect">
            <a:avLst/>
          </a:prstGeom>
          <a:solidFill>
            <a:srgbClr val="FFFFE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69" name="Rectangle 68"/>
          <p:cNvSpPr/>
          <p:nvPr/>
        </p:nvSpPr>
        <p:spPr>
          <a:xfrm>
            <a:off x="5092510" y="1706387"/>
            <a:ext cx="1674056" cy="2959178"/>
          </a:xfrm>
          <a:prstGeom prst="rect">
            <a:avLst/>
          </a:prstGeom>
          <a:solidFill>
            <a:srgbClr val="FFFFE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70" name="Rectangle 69"/>
          <p:cNvSpPr/>
          <p:nvPr/>
        </p:nvSpPr>
        <p:spPr>
          <a:xfrm>
            <a:off x="6986731" y="1693895"/>
            <a:ext cx="1763379" cy="2971670"/>
          </a:xfrm>
          <a:prstGeom prst="rect">
            <a:avLst/>
          </a:prstGeom>
          <a:solidFill>
            <a:srgbClr val="FFFFE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81" name="Up Arrow 80"/>
          <p:cNvSpPr/>
          <p:nvPr/>
        </p:nvSpPr>
        <p:spPr>
          <a:xfrm>
            <a:off x="3488377" y="2912639"/>
            <a:ext cx="286843" cy="1998271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76" name="Rectangle 75"/>
          <p:cNvSpPr/>
          <p:nvPr/>
        </p:nvSpPr>
        <p:spPr>
          <a:xfrm>
            <a:off x="236638" y="1716436"/>
            <a:ext cx="1481630" cy="1552601"/>
          </a:xfrm>
          <a:prstGeom prst="rect">
            <a:avLst/>
          </a:prstGeom>
          <a:solidFill>
            <a:srgbClr val="FFFFE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28012" y="104930"/>
            <a:ext cx="5658787" cy="1143000"/>
          </a:xfrm>
        </p:spPr>
        <p:txBody>
          <a:bodyPr/>
          <a:lstStyle/>
          <a:p>
            <a:r>
              <a:rPr lang="en-AU" smtClean="0"/>
              <a:t>eAtlas </a:t>
            </a:r>
            <a:r>
              <a:rPr lang="en-AU" dirty="0" smtClean="0"/>
              <a:t>Systems Overview</a:t>
            </a:r>
            <a:endParaRPr lang="en-AU" dirty="0"/>
          </a:p>
        </p:txBody>
      </p:sp>
      <p:sp>
        <p:nvSpPr>
          <p:cNvPr id="9" name="Up Arrow 8"/>
          <p:cNvSpPr/>
          <p:nvPr/>
        </p:nvSpPr>
        <p:spPr>
          <a:xfrm>
            <a:off x="7666752" y="2584066"/>
            <a:ext cx="360363" cy="644525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0" name="Up Arrow 9"/>
          <p:cNvSpPr/>
          <p:nvPr/>
        </p:nvSpPr>
        <p:spPr>
          <a:xfrm>
            <a:off x="5778505" y="2584066"/>
            <a:ext cx="358775" cy="644525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3208731" y="1791904"/>
            <a:ext cx="1436687" cy="788987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/>
              <a:t>Web site</a:t>
            </a:r>
          </a:p>
          <a:p>
            <a:pPr algn="ctr">
              <a:defRPr/>
            </a:pPr>
            <a:endParaRPr lang="en-AU" dirty="0"/>
          </a:p>
        </p:txBody>
      </p:sp>
      <p:sp>
        <p:nvSpPr>
          <p:cNvPr id="13" name="Rectangle 12"/>
          <p:cNvSpPr/>
          <p:nvPr/>
        </p:nvSpPr>
        <p:spPr>
          <a:xfrm>
            <a:off x="5203830" y="1791904"/>
            <a:ext cx="1436688" cy="78898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/>
              <a:t>Meta-data</a:t>
            </a:r>
          </a:p>
          <a:p>
            <a:pPr algn="ctr">
              <a:defRPr/>
            </a:pPr>
            <a:r>
              <a:rPr lang="en-AU" dirty="0"/>
              <a:t>Viewer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28590" y="1791904"/>
            <a:ext cx="1436687" cy="78898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/>
              <a:t>Web mapping viewer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38638" y="3178349"/>
            <a:ext cx="1436687" cy="130321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/>
              <a:t>Mapping </a:t>
            </a:r>
            <a:r>
              <a:rPr lang="en-AU" smtClean="0"/>
              <a:t>server</a:t>
            </a:r>
          </a:p>
          <a:p>
            <a:pPr algn="ctr">
              <a:defRPr/>
            </a:pPr>
            <a:endParaRPr lang="en-AU" smtClean="0"/>
          </a:p>
          <a:p>
            <a:pPr algn="ctr">
              <a:defRPr/>
            </a:pPr>
            <a:endParaRPr lang="en-AU" smtClean="0"/>
          </a:p>
        </p:txBody>
      </p:sp>
      <p:sp>
        <p:nvSpPr>
          <p:cNvPr id="16" name="TextBox 15"/>
          <p:cNvSpPr txBox="1"/>
          <p:nvPr/>
        </p:nvSpPr>
        <p:spPr>
          <a:xfrm>
            <a:off x="7144465" y="2584066"/>
            <a:ext cx="143668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1600" dirty="0">
                <a:solidFill>
                  <a:schemeClr val="bg2">
                    <a:lumMod val="25000"/>
                  </a:schemeClr>
                </a:solidFill>
              </a:rPr>
              <a:t>AtlasMapper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69125" y="3719141"/>
            <a:ext cx="15423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600" dirty="0">
                <a:solidFill>
                  <a:schemeClr val="accent3">
                    <a:lumMod val="50000"/>
                  </a:schemeClr>
                </a:solidFill>
              </a:rPr>
              <a:t>GeoServer, </a:t>
            </a:r>
            <a:r>
              <a:rPr lang="en-AU" sz="1600" dirty="0" err="1" smtClean="0">
                <a:solidFill>
                  <a:schemeClr val="accent3">
                    <a:lumMod val="50000"/>
                  </a:schemeClr>
                </a:solidFill>
              </a:rPr>
              <a:t>ncWMS</a:t>
            </a:r>
            <a:r>
              <a:rPr lang="en-AU" sz="16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AU" sz="1600" dirty="0" err="1" smtClean="0">
                <a:solidFill>
                  <a:schemeClr val="accent3">
                    <a:lumMod val="50000"/>
                  </a:schemeClr>
                </a:solidFill>
              </a:rPr>
              <a:t>PostGIS</a:t>
            </a:r>
            <a:endParaRPr lang="en-AU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03830" y="2584066"/>
            <a:ext cx="14366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1600" dirty="0">
                <a:solidFill>
                  <a:schemeClr val="bg2">
                    <a:lumMod val="25000"/>
                  </a:schemeClr>
                </a:solidFill>
              </a:rPr>
              <a:t>AIMS meta-data viewer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93741" y="2929621"/>
            <a:ext cx="149383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1600" dirty="0">
                <a:solidFill>
                  <a:schemeClr val="accent3">
                    <a:lumMod val="50000"/>
                  </a:schemeClr>
                </a:solidFill>
              </a:rPr>
              <a:t>Drupal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248766" y="3406893"/>
            <a:ext cx="358775" cy="32702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dirty="0"/>
          </a:p>
        </p:txBody>
      </p:sp>
      <p:sp>
        <p:nvSpPr>
          <p:cNvPr id="24" name="TextBox 23"/>
          <p:cNvSpPr txBox="1"/>
          <p:nvPr/>
        </p:nvSpPr>
        <p:spPr bwMode="auto">
          <a:xfrm>
            <a:off x="621829" y="3413215"/>
            <a:ext cx="21156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1600" dirty="0">
                <a:solidFill>
                  <a:schemeClr val="accent3">
                    <a:lumMod val="50000"/>
                  </a:schemeClr>
                </a:solidFill>
              </a:rPr>
              <a:t>Off-the-self software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30419" y="3878640"/>
            <a:ext cx="358775" cy="3270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dirty="0"/>
          </a:p>
        </p:txBody>
      </p:sp>
      <p:sp>
        <p:nvSpPr>
          <p:cNvPr id="26" name="TextBox 25"/>
          <p:cNvSpPr txBox="1"/>
          <p:nvPr/>
        </p:nvSpPr>
        <p:spPr>
          <a:xfrm>
            <a:off x="636818" y="3877910"/>
            <a:ext cx="17109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1600" dirty="0">
                <a:solidFill>
                  <a:schemeClr val="bg2">
                    <a:lumMod val="25000"/>
                  </a:schemeClr>
                </a:solidFill>
              </a:rPr>
              <a:t>Custom software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08731" y="2584066"/>
            <a:ext cx="1436687" cy="3063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/>
              <a:t>Setup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57341" y="1825087"/>
            <a:ext cx="1290589" cy="78898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 smtClean="0"/>
              <a:t>eAtlas </a:t>
            </a:r>
            <a:r>
              <a:rPr lang="en-AU" dirty="0"/>
              <a:t>Repository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187955" y="4065204"/>
            <a:ext cx="1423988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1600" smtClean="0">
                <a:solidFill>
                  <a:schemeClr val="accent3">
                    <a:lumMod val="50000"/>
                  </a:schemeClr>
                </a:solidFill>
              </a:rPr>
              <a:t>GeoNetwork</a:t>
            </a:r>
            <a:endParaRPr lang="en-AU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004435" y="4938522"/>
            <a:ext cx="1143525" cy="55242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 smtClean="0"/>
              <a:t>Photo Metadata</a:t>
            </a:r>
            <a:endParaRPr lang="en-AU" dirty="0"/>
          </a:p>
        </p:txBody>
      </p:sp>
      <p:sp>
        <p:nvSpPr>
          <p:cNvPr id="66" name="TextBox 65"/>
          <p:cNvSpPr txBox="1"/>
          <p:nvPr/>
        </p:nvSpPr>
        <p:spPr>
          <a:xfrm>
            <a:off x="3077229" y="1101394"/>
            <a:ext cx="15795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1600" b="1" dirty="0" smtClean="0">
                <a:solidFill>
                  <a:srgbClr val="C3900F"/>
                </a:solidFill>
              </a:rPr>
              <a:t>Content</a:t>
            </a:r>
          </a:p>
          <a:p>
            <a:pPr>
              <a:defRPr/>
            </a:pPr>
            <a:r>
              <a:rPr lang="en-AU" sz="1600" b="1" dirty="0" smtClean="0">
                <a:solidFill>
                  <a:srgbClr val="C3900F"/>
                </a:solidFill>
              </a:rPr>
              <a:t>Management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155607" y="1168959"/>
            <a:ext cx="1579563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1600" b="1" dirty="0" smtClean="0">
                <a:solidFill>
                  <a:srgbClr val="C3900F"/>
                </a:solidFill>
              </a:rPr>
              <a:t>Mapping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202532" y="1151361"/>
            <a:ext cx="1579563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1600" b="1" dirty="0" smtClean="0">
                <a:solidFill>
                  <a:srgbClr val="C3900F"/>
                </a:solidFill>
              </a:rPr>
              <a:t>Metadata</a:t>
            </a:r>
            <a:endParaRPr lang="en-AU" sz="1600" b="1" dirty="0">
              <a:solidFill>
                <a:srgbClr val="C3900F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92541" y="1138323"/>
            <a:ext cx="15795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1600" b="1" smtClean="0">
                <a:solidFill>
                  <a:srgbClr val="C3900F"/>
                </a:solidFill>
              </a:rPr>
              <a:t>Private Repository</a:t>
            </a:r>
            <a:endParaRPr lang="en-AU" sz="1600" b="1" dirty="0" smtClean="0">
              <a:solidFill>
                <a:srgbClr val="C3900F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48609" y="2726868"/>
            <a:ext cx="149383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1600" dirty="0" smtClean="0">
                <a:solidFill>
                  <a:schemeClr val="accent3">
                    <a:lumMod val="50000"/>
                  </a:schemeClr>
                </a:solidFill>
              </a:rPr>
              <a:t>File system</a:t>
            </a:r>
            <a:endParaRPr lang="en-AU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517229" y="6117387"/>
            <a:ext cx="1579563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1600" b="1" dirty="0" smtClean="0">
                <a:solidFill>
                  <a:srgbClr val="C3900F"/>
                </a:solidFill>
              </a:rPr>
              <a:t>Tools</a:t>
            </a:r>
          </a:p>
        </p:txBody>
      </p:sp>
      <p:sp>
        <p:nvSpPr>
          <p:cNvPr id="77" name="Rectangle 76"/>
          <p:cNvSpPr/>
          <p:nvPr/>
        </p:nvSpPr>
        <p:spPr>
          <a:xfrm>
            <a:off x="1281995" y="4933021"/>
            <a:ext cx="1436688" cy="53506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 smtClean="0"/>
              <a:t>Desktop GIS</a:t>
            </a:r>
            <a:endParaRPr lang="en-AU" dirty="0"/>
          </a:p>
        </p:txBody>
      </p:sp>
      <p:sp>
        <p:nvSpPr>
          <p:cNvPr id="79" name="TextBox 78"/>
          <p:cNvSpPr txBox="1"/>
          <p:nvPr/>
        </p:nvSpPr>
        <p:spPr>
          <a:xfrm>
            <a:off x="1305783" y="5490517"/>
            <a:ext cx="142398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1600" dirty="0" smtClean="0">
                <a:solidFill>
                  <a:schemeClr val="accent3">
                    <a:lumMod val="50000"/>
                  </a:schemeClr>
                </a:solidFill>
              </a:rPr>
              <a:t>ArcMap, QGIS, GDAL</a:t>
            </a:r>
            <a:endParaRPr lang="en-AU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807720" y="5485240"/>
            <a:ext cx="16075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600" dirty="0" smtClean="0">
                <a:solidFill>
                  <a:schemeClr val="bg2">
                    <a:lumMod val="25000"/>
                  </a:schemeClr>
                </a:solidFill>
              </a:rPr>
              <a:t>Image Metadata editor</a:t>
            </a:r>
            <a:endParaRPr lang="en-A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838848" y="1715665"/>
            <a:ext cx="1075173" cy="1550049"/>
          </a:xfrm>
          <a:prstGeom prst="rect">
            <a:avLst/>
          </a:prstGeom>
          <a:solidFill>
            <a:srgbClr val="FFFFE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49" name="Rectangle 48"/>
          <p:cNvSpPr/>
          <p:nvPr/>
        </p:nvSpPr>
        <p:spPr>
          <a:xfrm>
            <a:off x="1935268" y="1823496"/>
            <a:ext cx="88832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mtClean="0"/>
              <a:t>File sharing</a:t>
            </a:r>
            <a:endParaRPr lang="en-AU" dirty="0"/>
          </a:p>
        </p:txBody>
      </p:sp>
      <p:sp>
        <p:nvSpPr>
          <p:cNvPr id="52" name="TextBox 51"/>
          <p:cNvSpPr txBox="1"/>
          <p:nvPr/>
        </p:nvSpPr>
        <p:spPr>
          <a:xfrm>
            <a:off x="1768510" y="1090245"/>
            <a:ext cx="12962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1600" b="1" smtClean="0">
                <a:solidFill>
                  <a:srgbClr val="C3900F"/>
                </a:solidFill>
              </a:rPr>
              <a:t>Public Repository</a:t>
            </a:r>
            <a:endParaRPr lang="en-AU" sz="1600" b="1" dirty="0" smtClean="0">
              <a:solidFill>
                <a:srgbClr val="C3900F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 flipH="1">
            <a:off x="2703006" y="2632667"/>
            <a:ext cx="4411224" cy="1738366"/>
          </a:xfrm>
          <a:custGeom>
            <a:avLst/>
            <a:gdLst>
              <a:gd name="connsiteX0" fmla="*/ 864159 w 864159"/>
              <a:gd name="connsiteY0" fmla="*/ 0 h 1034980"/>
              <a:gd name="connsiteX1" fmla="*/ 864159 w 864159"/>
              <a:gd name="connsiteY1" fmla="*/ 1034980 h 1034980"/>
              <a:gd name="connsiteX2" fmla="*/ 0 w 864159"/>
              <a:gd name="connsiteY2" fmla="*/ 1034980 h 103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4159" h="1034980">
                <a:moveTo>
                  <a:pt x="864159" y="0"/>
                </a:moveTo>
                <a:lnTo>
                  <a:pt x="864159" y="1034980"/>
                </a:lnTo>
                <a:lnTo>
                  <a:pt x="0" y="1034980"/>
                </a:lnTo>
              </a:path>
            </a:pathLst>
          </a:custGeom>
          <a:noFill/>
          <a:ln w="50800">
            <a:solidFill>
              <a:schemeClr val="bg1">
                <a:lumMod val="85000"/>
              </a:schemeClr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4" name="TextBox 53"/>
          <p:cNvSpPr txBox="1"/>
          <p:nvPr/>
        </p:nvSpPr>
        <p:spPr>
          <a:xfrm>
            <a:off x="1889090" y="2736079"/>
            <a:ext cx="914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600" smtClean="0">
                <a:solidFill>
                  <a:schemeClr val="accent3">
                    <a:lumMod val="50000"/>
                  </a:schemeClr>
                </a:solidFill>
              </a:rPr>
              <a:t>Pydio</a:t>
            </a:r>
            <a:endParaRPr lang="en-AU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627535" y="3752638"/>
            <a:ext cx="914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600" smtClean="0">
                <a:solidFill>
                  <a:schemeClr val="bg1">
                    <a:lumMod val="50000"/>
                  </a:schemeClr>
                </a:solidFill>
              </a:rPr>
              <a:t>Editor upload</a:t>
            </a:r>
            <a:endParaRPr lang="en-A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03830" y="3228591"/>
            <a:ext cx="1436688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/>
              <a:t>Meta-data</a:t>
            </a:r>
          </a:p>
          <a:p>
            <a:pPr algn="ctr">
              <a:defRPr/>
            </a:pPr>
            <a:r>
              <a:rPr lang="en-AU" dirty="0"/>
              <a:t>Database Server</a:t>
            </a:r>
          </a:p>
        </p:txBody>
      </p:sp>
      <p:sp>
        <p:nvSpPr>
          <p:cNvPr id="60" name="Freeform 59"/>
          <p:cNvSpPr/>
          <p:nvPr/>
        </p:nvSpPr>
        <p:spPr>
          <a:xfrm flipH="1">
            <a:off x="2714729" y="3581736"/>
            <a:ext cx="2470220" cy="45719"/>
          </a:xfrm>
          <a:custGeom>
            <a:avLst/>
            <a:gdLst>
              <a:gd name="connsiteX0" fmla="*/ 864159 w 864159"/>
              <a:gd name="connsiteY0" fmla="*/ 0 h 1034980"/>
              <a:gd name="connsiteX1" fmla="*/ 864159 w 864159"/>
              <a:gd name="connsiteY1" fmla="*/ 1034980 h 1034980"/>
              <a:gd name="connsiteX2" fmla="*/ 0 w 864159"/>
              <a:gd name="connsiteY2" fmla="*/ 1034980 h 103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4159" h="1034980">
                <a:moveTo>
                  <a:pt x="864159" y="0"/>
                </a:moveTo>
                <a:lnTo>
                  <a:pt x="864159" y="1034980"/>
                </a:lnTo>
                <a:lnTo>
                  <a:pt x="0" y="1034980"/>
                </a:lnTo>
              </a:path>
            </a:pathLst>
          </a:custGeom>
          <a:noFill/>
          <a:ln w="50800">
            <a:solidFill>
              <a:schemeClr val="bg1">
                <a:lumMod val="85000"/>
              </a:schemeClr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1" name="TextBox 60"/>
          <p:cNvSpPr txBox="1"/>
          <p:nvPr/>
        </p:nvSpPr>
        <p:spPr>
          <a:xfrm>
            <a:off x="2649306" y="3302136"/>
            <a:ext cx="19226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600" smtClean="0">
                <a:solidFill>
                  <a:schemeClr val="bg1">
                    <a:lumMod val="50000"/>
                  </a:schemeClr>
                </a:solidFill>
              </a:rPr>
              <a:t>Linked public data</a:t>
            </a:r>
            <a:endParaRPr lang="en-AU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38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6552" y="355361"/>
            <a:ext cx="4643131" cy="694506"/>
          </a:xfrm>
        </p:spPr>
        <p:txBody>
          <a:bodyPr>
            <a:normAutofit/>
          </a:bodyPr>
          <a:lstStyle/>
          <a:p>
            <a:r>
              <a:rPr lang="en-AU" smtClean="0"/>
              <a:t>eAtlas metadata </a:t>
            </a:r>
            <a:r>
              <a:rPr lang="en-AU" dirty="0" smtClean="0"/>
              <a:t>system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0935" y="1555845"/>
            <a:ext cx="3482199" cy="400675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Contains detailed metadata</a:t>
            </a:r>
            <a:endParaRPr lang="en-A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Industry standard </a:t>
            </a:r>
            <a:r>
              <a:rPr lang="en-AU" dirty="0" err="1" smtClean="0"/>
              <a:t>GeoNetwork</a:t>
            </a:r>
            <a:r>
              <a:rPr lang="en-AU" dirty="0" smtClean="0"/>
              <a:t>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Only for trained content editors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Provides documentation on datasets, links to data for download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248" y="1282889"/>
            <a:ext cx="4854081" cy="355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452" y="1774209"/>
            <a:ext cx="4792979" cy="4558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72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6552" y="355361"/>
            <a:ext cx="4643131" cy="694506"/>
          </a:xfrm>
        </p:spPr>
        <p:txBody>
          <a:bodyPr>
            <a:normAutofit/>
          </a:bodyPr>
          <a:lstStyle/>
          <a:p>
            <a:r>
              <a:rPr lang="en-AU" smtClean="0"/>
              <a:t>eAtlas metadata </a:t>
            </a:r>
            <a:r>
              <a:rPr lang="en-AU" dirty="0" smtClean="0"/>
              <a:t>system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0935" y="2256367"/>
            <a:ext cx="4053416" cy="330623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err="1" smtClean="0"/>
              <a:t>MetadataViewer</a:t>
            </a:r>
            <a:r>
              <a:rPr lang="en-AU" dirty="0" smtClean="0"/>
              <a:t> (frontend), custom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Public 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Ensures datasets are discoverable through Google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61928"/>
            <a:ext cx="4389438" cy="397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63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eAtlas </a:t>
            </a:r>
            <a:r>
              <a:rPr lang="en-AU" dirty="0" smtClean="0"/>
              <a:t>Metadata System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1" y="1436204"/>
            <a:ext cx="3246460" cy="284919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Records are exported to Research Data Australia (RDA).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Records are linked from map layers in GeoServer.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62"/>
          <a:stretch/>
        </p:blipFill>
        <p:spPr bwMode="auto">
          <a:xfrm>
            <a:off x="4129358" y="4230805"/>
            <a:ext cx="2226904" cy="223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54"/>
          <a:stretch/>
        </p:blipFill>
        <p:spPr bwMode="auto">
          <a:xfrm>
            <a:off x="4095627" y="1596789"/>
            <a:ext cx="2257987" cy="2320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16" y="4065360"/>
            <a:ext cx="2595696" cy="2171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25"/>
          <a:stretch/>
        </p:blipFill>
        <p:spPr bwMode="auto">
          <a:xfrm>
            <a:off x="6550925" y="3316405"/>
            <a:ext cx="2361063" cy="186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6141495" y="2975213"/>
            <a:ext cx="1542195" cy="1282888"/>
          </a:xfrm>
          <a:prstGeom prst="straightConnector1">
            <a:avLst/>
          </a:prstGeom>
          <a:ln w="476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991368" y="4421875"/>
            <a:ext cx="1665026" cy="736979"/>
          </a:xfrm>
          <a:prstGeom prst="straightConnector1">
            <a:avLst/>
          </a:prstGeom>
          <a:ln w="476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384645" y="3289110"/>
            <a:ext cx="1610436" cy="1282890"/>
          </a:xfrm>
          <a:prstGeom prst="straightConnector1">
            <a:avLst/>
          </a:prstGeom>
          <a:ln w="476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452884" y="4735773"/>
            <a:ext cx="955343" cy="627797"/>
          </a:xfrm>
          <a:prstGeom prst="straightConnector1">
            <a:avLst/>
          </a:prstGeom>
          <a:ln w="476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ight Arrow 22"/>
          <p:cNvSpPr/>
          <p:nvPr/>
        </p:nvSpPr>
        <p:spPr>
          <a:xfrm flipH="1">
            <a:off x="518614" y="4885899"/>
            <a:ext cx="491319" cy="4367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TextBox 23"/>
          <p:cNvSpPr txBox="1"/>
          <p:nvPr/>
        </p:nvSpPr>
        <p:spPr>
          <a:xfrm>
            <a:off x="218364" y="5418161"/>
            <a:ext cx="805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RDA</a:t>
            </a:r>
            <a:endParaRPr lang="en-AU" dirty="0"/>
          </a:p>
        </p:txBody>
      </p:sp>
      <p:sp>
        <p:nvSpPr>
          <p:cNvPr id="25" name="TextBox 24"/>
          <p:cNvSpPr txBox="1"/>
          <p:nvPr/>
        </p:nvSpPr>
        <p:spPr>
          <a:xfrm>
            <a:off x="6605516" y="5349922"/>
            <a:ext cx="2279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GeoServer</a:t>
            </a:r>
          </a:p>
          <a:p>
            <a:r>
              <a:rPr lang="en-AU" dirty="0" smtClean="0"/>
              <a:t>(Backend)</a:t>
            </a:r>
            <a:endParaRPr lang="en-AU" dirty="0"/>
          </a:p>
        </p:txBody>
      </p:sp>
      <p:sp>
        <p:nvSpPr>
          <p:cNvPr id="32" name="TextBox 31"/>
          <p:cNvSpPr txBox="1"/>
          <p:nvPr/>
        </p:nvSpPr>
        <p:spPr>
          <a:xfrm>
            <a:off x="1558119" y="5556913"/>
            <a:ext cx="1526276" cy="64633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 err="1" smtClean="0"/>
              <a:t>GeoNetwork</a:t>
            </a:r>
            <a:endParaRPr lang="en-AU" dirty="0" smtClean="0"/>
          </a:p>
          <a:p>
            <a:r>
              <a:rPr lang="en-AU" dirty="0" smtClean="0"/>
              <a:t>(Backend)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6658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295400" y="228288"/>
            <a:ext cx="3333750" cy="852800"/>
          </a:xfrm>
        </p:spPr>
        <p:txBody>
          <a:bodyPr/>
          <a:lstStyle/>
          <a:p>
            <a:r>
              <a:rPr lang="en-AU" altLang="en-US" dirty="0" smtClean="0"/>
              <a:t>GeoServer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3999"/>
            <a:ext cx="4714407" cy="472564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dirty="0" smtClean="0"/>
              <a:t>Provides map generation services for the eAtlas.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dirty="0" smtClean="0"/>
              <a:t>Makes GIS data files available as web mapping services.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dirty="0" smtClean="0"/>
              <a:t>Converts data into images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dirty="0" smtClean="0"/>
              <a:t>Each data file becomes a map layer with one or more styles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AU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7056"/>
          <a:stretch/>
        </p:blipFill>
        <p:spPr bwMode="auto">
          <a:xfrm>
            <a:off x="5265580" y="1573972"/>
            <a:ext cx="3556874" cy="401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92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208270" y="299101"/>
            <a:ext cx="3916180" cy="691499"/>
          </a:xfrm>
        </p:spPr>
        <p:txBody>
          <a:bodyPr/>
          <a:lstStyle/>
          <a:p>
            <a:r>
              <a:rPr lang="en-AU" altLang="en-US" dirty="0" smtClean="0"/>
              <a:t>AtlasMapper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152" y="1298750"/>
            <a:ext cx="8229600" cy="2228222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b="1" dirty="0" smtClean="0"/>
              <a:t>Custom</a:t>
            </a:r>
            <a:r>
              <a:rPr lang="en-AU" dirty="0" smtClean="0"/>
              <a:t> web based mapping application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dirty="0" smtClean="0"/>
              <a:t>Integrates spatial map services from different sources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dirty="0" smtClean="0"/>
              <a:t>Supports multiple mapping standards - WMS</a:t>
            </a:r>
            <a:r>
              <a:rPr lang="en-AU" dirty="0"/>
              <a:t>, NCWMS, ArcGIS Server, XYZ / OSM tiles, basic </a:t>
            </a:r>
            <a:r>
              <a:rPr lang="en-AU" dirty="0" smtClean="0"/>
              <a:t>KML.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dirty="0" smtClean="0"/>
              <a:t>Harvests service capabilities documents to configure all the layers.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17" y="3493129"/>
            <a:ext cx="4931764" cy="274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2"/>
          <a:stretch/>
        </p:blipFill>
        <p:spPr bwMode="auto">
          <a:xfrm>
            <a:off x="5934705" y="3494816"/>
            <a:ext cx="2765157" cy="282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41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253326"/>
            <a:ext cx="4641082" cy="667869"/>
          </a:xfrm>
        </p:spPr>
        <p:txBody>
          <a:bodyPr>
            <a:normAutofit fontScale="90000"/>
          </a:bodyPr>
          <a:lstStyle/>
          <a:p>
            <a:r>
              <a:rPr lang="en-AU" altLang="en-US" dirty="0"/>
              <a:t>AtlasMapper – Integration of Map </a:t>
            </a:r>
            <a:r>
              <a:rPr lang="en-AU" altLang="en-US" dirty="0" smtClean="0"/>
              <a:t>Services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036" y="1732878"/>
            <a:ext cx="2430386" cy="1609206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440960" y="4121726"/>
            <a:ext cx="1500188" cy="9144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/>
              <a:t>GeoServer</a:t>
            </a:r>
          </a:p>
          <a:p>
            <a:pPr algn="ctr">
              <a:defRPr/>
            </a:pPr>
            <a:r>
              <a:rPr lang="en-AU" dirty="0"/>
              <a:t>(GIS data)</a:t>
            </a:r>
          </a:p>
        </p:txBody>
      </p:sp>
      <p:sp>
        <p:nvSpPr>
          <p:cNvPr id="7" name="Rectangle 6"/>
          <p:cNvSpPr/>
          <p:nvPr/>
        </p:nvSpPr>
        <p:spPr>
          <a:xfrm>
            <a:off x="4069735" y="4121726"/>
            <a:ext cx="1500188" cy="9144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/>
              <a:t>ArcGIS Server</a:t>
            </a:r>
          </a:p>
          <a:p>
            <a:pPr algn="ctr">
              <a:defRPr/>
            </a:pPr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5691978" y="4121726"/>
            <a:ext cx="1500187" cy="9144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 err="1" smtClean="0"/>
              <a:t>Basemaps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6679552" y="5036114"/>
            <a:ext cx="20126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AU" sz="1600" dirty="0" smtClean="0">
                <a:solidFill>
                  <a:schemeClr val="bg2">
                    <a:lumMod val="25000"/>
                  </a:schemeClr>
                </a:solidFill>
              </a:rPr>
              <a:t>Google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AU" sz="1600" dirty="0" smtClean="0">
                <a:solidFill>
                  <a:schemeClr val="bg2">
                    <a:lumMod val="25000"/>
                  </a:schemeClr>
                </a:solidFill>
              </a:rPr>
              <a:t>Bing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0423" y="5037611"/>
            <a:ext cx="2041525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AU" sz="1600" dirty="0">
                <a:solidFill>
                  <a:schemeClr val="bg2">
                    <a:lumMod val="25000"/>
                  </a:schemeClr>
                </a:solidFill>
              </a:rPr>
              <a:t>ArcGIS Online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AU" sz="1600" dirty="0">
                <a:solidFill>
                  <a:schemeClr val="bg2">
                    <a:lumMod val="25000"/>
                  </a:schemeClr>
                </a:solidFill>
              </a:rPr>
              <a:t>GBRMPA </a:t>
            </a:r>
            <a:r>
              <a:rPr lang="en-AU" sz="1600" dirty="0" smtClean="0">
                <a:solidFill>
                  <a:schemeClr val="bg2">
                    <a:lumMod val="25000"/>
                  </a:schemeClr>
                </a:solidFill>
              </a:rPr>
              <a:t>servers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AU" sz="1600" dirty="0" smtClean="0">
                <a:solidFill>
                  <a:schemeClr val="bg2">
                    <a:lumMod val="25000"/>
                  </a:schemeClr>
                </a:solidFill>
              </a:rPr>
              <a:t>GA</a:t>
            </a:r>
            <a:endParaRPr lang="en-A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40960" y="5069361"/>
            <a:ext cx="1436688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AU" sz="1600" smtClean="0">
                <a:solidFill>
                  <a:schemeClr val="bg2">
                    <a:lumMod val="25000"/>
                  </a:schemeClr>
                </a:solidFill>
              </a:rPr>
              <a:t>eAtlas</a:t>
            </a:r>
            <a:endParaRPr lang="en-AU" sz="16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AU" sz="1600" dirty="0" smtClean="0">
                <a:solidFill>
                  <a:schemeClr val="bg2">
                    <a:lumMod val="25000"/>
                  </a:schemeClr>
                </a:solidFill>
              </a:rPr>
              <a:t>IMOS</a:t>
            </a:r>
            <a:endParaRPr lang="en-AU" sz="16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AU" sz="1600" dirty="0">
                <a:solidFill>
                  <a:schemeClr val="bg2">
                    <a:lumMod val="25000"/>
                  </a:schemeClr>
                </a:solidFill>
              </a:rPr>
              <a:t>CSIRO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AU" sz="1600" dirty="0" smtClean="0">
                <a:solidFill>
                  <a:schemeClr val="bg2">
                    <a:lumMod val="25000"/>
                  </a:schemeClr>
                </a:solidFill>
              </a:rPr>
              <a:t>ALA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AU" sz="1600" dirty="0" smtClean="0">
                <a:solidFill>
                  <a:schemeClr val="bg2">
                    <a:lumMod val="25000"/>
                  </a:schemeClr>
                </a:solidFill>
              </a:rPr>
              <a:t>AIMS</a:t>
            </a:r>
            <a:endParaRPr lang="en-A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48472" y="1518590"/>
            <a:ext cx="207486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b="1" dirty="0" smtClean="0">
                <a:solidFill>
                  <a:schemeClr val="bg2">
                    <a:lumMod val="25000"/>
                  </a:schemeClr>
                </a:solidFill>
              </a:rPr>
              <a:t>AtlasMapper</a:t>
            </a:r>
          </a:p>
          <a:p>
            <a:pPr algn="ctr">
              <a:defRPr/>
            </a:pPr>
            <a:r>
              <a:rPr lang="en-AU" smtClean="0">
                <a:solidFill>
                  <a:schemeClr val="bg2">
                    <a:lumMod val="25000"/>
                  </a:schemeClr>
                </a:solidFill>
              </a:rPr>
              <a:t>(eAtlas </a:t>
            </a:r>
            <a:r>
              <a:rPr lang="en-AU" dirty="0" smtClean="0">
                <a:solidFill>
                  <a:schemeClr val="bg2">
                    <a:lumMod val="25000"/>
                  </a:schemeClr>
                </a:solidFill>
              </a:rPr>
              <a:t>product)</a:t>
            </a:r>
            <a:endParaRPr lang="en-AU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5" name="Straight Arrow Connector 14"/>
          <p:cNvCxnSpPr>
            <a:stCxn id="6" idx="0"/>
          </p:cNvCxnSpPr>
          <p:nvPr/>
        </p:nvCxnSpPr>
        <p:spPr>
          <a:xfrm flipV="1">
            <a:off x="3191054" y="3725839"/>
            <a:ext cx="98056" cy="395887"/>
          </a:xfrm>
          <a:prstGeom prst="straightConnector1">
            <a:avLst/>
          </a:prstGeom>
          <a:ln w="317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0"/>
          </p:cNvCxnSpPr>
          <p:nvPr/>
        </p:nvCxnSpPr>
        <p:spPr>
          <a:xfrm flipH="1" flipV="1">
            <a:off x="4763069" y="3712191"/>
            <a:ext cx="56760" cy="409535"/>
          </a:xfrm>
          <a:prstGeom prst="straightConnector1">
            <a:avLst/>
          </a:prstGeom>
          <a:ln w="317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0"/>
          </p:cNvCxnSpPr>
          <p:nvPr/>
        </p:nvCxnSpPr>
        <p:spPr>
          <a:xfrm flipH="1" flipV="1">
            <a:off x="5336275" y="3507475"/>
            <a:ext cx="1105797" cy="614251"/>
          </a:xfrm>
          <a:prstGeom prst="straightConnector1">
            <a:avLst/>
          </a:prstGeom>
          <a:ln w="317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510" y="1353050"/>
            <a:ext cx="712787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97844" y="2504023"/>
            <a:ext cx="1500188" cy="86943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 smtClean="0"/>
              <a:t>Linked Metadata</a:t>
            </a:r>
          </a:p>
          <a:p>
            <a:pPr algn="ctr">
              <a:defRPr/>
            </a:pPr>
            <a:r>
              <a:rPr lang="en-AU" dirty="0" smtClean="0"/>
              <a:t>ISO19115</a:t>
            </a:r>
            <a:endParaRPr lang="en-AU" dirty="0"/>
          </a:p>
        </p:txBody>
      </p:sp>
      <p:cxnSp>
        <p:nvCxnSpPr>
          <p:cNvPr id="27" name="Straight Arrow Connector 26"/>
          <p:cNvCxnSpPr>
            <a:stCxn id="26" idx="3"/>
          </p:cNvCxnSpPr>
          <p:nvPr/>
        </p:nvCxnSpPr>
        <p:spPr>
          <a:xfrm flipV="1">
            <a:off x="1698032" y="2849718"/>
            <a:ext cx="1002966" cy="89020"/>
          </a:xfrm>
          <a:prstGeom prst="straightConnector1">
            <a:avLst/>
          </a:prstGeom>
          <a:ln w="317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6" idx="0"/>
          </p:cNvCxnSpPr>
          <p:nvPr/>
        </p:nvCxnSpPr>
        <p:spPr>
          <a:xfrm flipH="1" flipV="1">
            <a:off x="1712109" y="3118621"/>
            <a:ext cx="1478945" cy="1003105"/>
          </a:xfrm>
          <a:prstGeom prst="line">
            <a:avLst/>
          </a:prstGeom>
          <a:ln>
            <a:solidFill>
              <a:schemeClr val="accent1">
                <a:alpha val="52000"/>
              </a:schemeClr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90"/>
          <a:stretch/>
        </p:blipFill>
        <p:spPr bwMode="auto">
          <a:xfrm>
            <a:off x="2752779" y="2188537"/>
            <a:ext cx="2541070" cy="1533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075" y="2277402"/>
            <a:ext cx="2437028" cy="1542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ight Arrow 51"/>
          <p:cNvSpPr/>
          <p:nvPr/>
        </p:nvSpPr>
        <p:spPr>
          <a:xfrm>
            <a:off x="5331655" y="2638698"/>
            <a:ext cx="562708" cy="49236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3" name="TextBox 52"/>
          <p:cNvSpPr txBox="1"/>
          <p:nvPr/>
        </p:nvSpPr>
        <p:spPr>
          <a:xfrm>
            <a:off x="6025426" y="1136416"/>
            <a:ext cx="2330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b="1" dirty="0" smtClean="0">
                <a:solidFill>
                  <a:schemeClr val="bg2">
                    <a:lumMod val="25000"/>
                  </a:schemeClr>
                </a:solidFill>
              </a:rPr>
              <a:t>Tailored Portals</a:t>
            </a:r>
          </a:p>
          <a:p>
            <a:pPr algn="ctr">
              <a:defRPr/>
            </a:pPr>
            <a:r>
              <a:rPr lang="en-AU" dirty="0" smtClean="0">
                <a:solidFill>
                  <a:schemeClr val="bg2">
                    <a:lumMod val="25000"/>
                  </a:schemeClr>
                </a:solidFill>
              </a:rPr>
              <a:t>Region / Topic</a:t>
            </a:r>
            <a:endParaRPr lang="en-A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29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552" y="355361"/>
            <a:ext cx="5114248" cy="694506"/>
          </a:xfrm>
        </p:spPr>
        <p:txBody>
          <a:bodyPr>
            <a:normAutofit fontScale="90000"/>
          </a:bodyPr>
          <a:lstStyle/>
          <a:p>
            <a:r>
              <a:rPr lang="en-AU" smtClean="0"/>
              <a:t>eAtlas </a:t>
            </a:r>
            <a:r>
              <a:rPr lang="en-AU" dirty="0" smtClean="0"/>
              <a:t>Content Management System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1004"/>
            <a:ext cx="4016326" cy="3966059"/>
          </a:xfrm>
        </p:spPr>
        <p:txBody>
          <a:bodyPr>
            <a:normAutofit/>
          </a:bodyPr>
          <a:lstStyle/>
          <a:p>
            <a:r>
              <a:rPr lang="en-AU" dirty="0" smtClean="0"/>
              <a:t>Manages: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Articles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Project pages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People / Projects</a:t>
            </a:r>
            <a:endParaRPr lang="en-AU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Photos/Galleries</a:t>
            </a:r>
            <a:endParaRPr lang="en-AU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RSS feeds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Integrated Search (website and metadata)</a:t>
            </a:r>
            <a:endParaRPr lang="en-AU" dirty="0" smtClean="0"/>
          </a:p>
          <a:p>
            <a:r>
              <a:rPr lang="en-AU" dirty="0" smtClean="0"/>
              <a:t>Based on </a:t>
            </a:r>
            <a:r>
              <a:rPr lang="en-AU" smtClean="0"/>
              <a:t>Drupal 7</a:t>
            </a:r>
            <a:endParaRPr lang="en-A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92475"/>
            <a:ext cx="4105275" cy="346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536" y="1328225"/>
            <a:ext cx="3848656" cy="2645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15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6552" y="285023"/>
            <a:ext cx="4643131" cy="694506"/>
          </a:xfrm>
        </p:spPr>
        <p:txBody>
          <a:bodyPr>
            <a:normAutofit fontScale="90000"/>
          </a:bodyPr>
          <a:lstStyle/>
          <a:p>
            <a:r>
              <a:rPr lang="en-AU" smtClean="0"/>
              <a:t>Shared Conent – Multi-site branding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4783" y="1380067"/>
            <a:ext cx="3352334" cy="4682066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Articles, map layers and images can be shared across all eAtlas sites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Each site has custom: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/>
              <a:t>Branding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/>
              <a:t>Front page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/>
              <a:t>Main navigation menu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/>
              <a:t>Mapping portal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Each site can be maintained by different institution </a:t>
            </a:r>
            <a:endParaRPr lang="en-A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Share common CMS, </a:t>
            </a:r>
            <a:r>
              <a:rPr lang="en-AU" dirty="0" err="1" smtClean="0"/>
              <a:t>GeoNetwork</a:t>
            </a:r>
            <a:r>
              <a:rPr lang="en-AU" dirty="0" smtClean="0"/>
              <a:t>, </a:t>
            </a:r>
            <a:r>
              <a:rPr lang="en-AU" dirty="0" err="1" smtClean="0"/>
              <a:t>MetadataViewer</a:t>
            </a:r>
            <a:r>
              <a:rPr lang="en-AU" dirty="0" smtClean="0"/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520352" y="1340768"/>
            <a:ext cx="5256584" cy="4104456"/>
          </a:xfrm>
          <a:prstGeom prst="roundRect">
            <a:avLst>
              <a:gd name="adj" fmla="val 7315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/>
          <p:cNvSpPr/>
          <p:nvPr/>
        </p:nvSpPr>
        <p:spPr>
          <a:xfrm>
            <a:off x="5464568" y="2636912"/>
            <a:ext cx="1368152" cy="12961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Shared content</a:t>
            </a:r>
            <a:endParaRPr lang="en-AU" dirty="0"/>
          </a:p>
        </p:txBody>
      </p:sp>
      <p:sp>
        <p:nvSpPr>
          <p:cNvPr id="8" name="Left-Right Arrow 7"/>
          <p:cNvSpPr/>
          <p:nvPr/>
        </p:nvSpPr>
        <p:spPr>
          <a:xfrm rot="2826984">
            <a:off x="5106527" y="2396286"/>
            <a:ext cx="648072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Left-Right Arrow 8"/>
          <p:cNvSpPr/>
          <p:nvPr/>
        </p:nvSpPr>
        <p:spPr>
          <a:xfrm rot="2826984">
            <a:off x="6474681" y="3908454"/>
            <a:ext cx="648072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Left-Right Arrow 9"/>
          <p:cNvSpPr/>
          <p:nvPr/>
        </p:nvSpPr>
        <p:spPr>
          <a:xfrm rot="18773016" flipV="1">
            <a:off x="6474680" y="2396286"/>
            <a:ext cx="648072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Left-Right Arrow 10"/>
          <p:cNvSpPr/>
          <p:nvPr/>
        </p:nvSpPr>
        <p:spPr>
          <a:xfrm rot="18773016" flipV="1">
            <a:off x="5178535" y="3908454"/>
            <a:ext cx="648072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ounded Rectangle 11"/>
          <p:cNvSpPr/>
          <p:nvPr/>
        </p:nvSpPr>
        <p:spPr>
          <a:xfrm>
            <a:off x="7048744" y="1484784"/>
            <a:ext cx="151216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Main</a:t>
            </a:r>
          </a:p>
          <a:p>
            <a:pPr algn="ctr"/>
            <a:r>
              <a:rPr lang="en-AU" dirty="0" err="1" smtClean="0"/>
              <a:t>eAtlas</a:t>
            </a:r>
            <a:endParaRPr lang="en-AU" dirty="0"/>
          </a:p>
        </p:txBody>
      </p:sp>
      <p:sp>
        <p:nvSpPr>
          <p:cNvPr id="13" name="Rounded Rectangle 12"/>
          <p:cNvSpPr/>
          <p:nvPr/>
        </p:nvSpPr>
        <p:spPr>
          <a:xfrm>
            <a:off x="3664368" y="1484784"/>
            <a:ext cx="1512168" cy="86409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mtClean="0"/>
              <a:t>North West</a:t>
            </a:r>
            <a:endParaRPr lang="en-AU" dirty="0" smtClean="0"/>
          </a:p>
          <a:p>
            <a:pPr algn="ctr"/>
            <a:r>
              <a:rPr lang="en-AU" smtClean="0"/>
              <a:t>Atlas</a:t>
            </a:r>
            <a:endParaRPr lang="en-AU" dirty="0"/>
          </a:p>
        </p:txBody>
      </p:sp>
      <p:sp>
        <p:nvSpPr>
          <p:cNvPr id="14" name="Rounded Rectangle 13"/>
          <p:cNvSpPr/>
          <p:nvPr/>
        </p:nvSpPr>
        <p:spPr>
          <a:xfrm>
            <a:off x="3736376" y="4221088"/>
            <a:ext cx="1512168" cy="86409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Torres Strait </a:t>
            </a:r>
            <a:r>
              <a:rPr lang="en-AU" dirty="0" err="1" smtClean="0"/>
              <a:t>eAtlas</a:t>
            </a:r>
            <a:endParaRPr lang="en-AU" dirty="0" smtClean="0"/>
          </a:p>
        </p:txBody>
      </p:sp>
      <p:sp>
        <p:nvSpPr>
          <p:cNvPr id="15" name="Rounded Rectangle 14"/>
          <p:cNvSpPr/>
          <p:nvPr/>
        </p:nvSpPr>
        <p:spPr>
          <a:xfrm>
            <a:off x="6976736" y="4293096"/>
            <a:ext cx="1512168" cy="86409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Other </a:t>
            </a:r>
            <a:r>
              <a:rPr lang="en-AU" dirty="0" err="1" smtClean="0"/>
              <a:t>eAtlas</a:t>
            </a:r>
            <a:endParaRPr lang="en-AU" dirty="0" smtClean="0"/>
          </a:p>
          <a:p>
            <a:pPr algn="ctr"/>
            <a:r>
              <a:rPr lang="en-AU" smtClean="0"/>
              <a:t>Websites</a:t>
            </a:r>
          </a:p>
          <a:p>
            <a:pPr algn="ctr"/>
            <a:r>
              <a:rPr lang="en-AU" smtClean="0"/>
              <a:t>SELTMP</a:t>
            </a:r>
            <a:endParaRPr lang="en-AU" dirty="0"/>
          </a:p>
        </p:txBody>
      </p:sp>
      <p:sp>
        <p:nvSpPr>
          <p:cNvPr id="16" name="Oval 15"/>
          <p:cNvSpPr/>
          <p:nvPr/>
        </p:nvSpPr>
        <p:spPr>
          <a:xfrm>
            <a:off x="5680592" y="2708920"/>
            <a:ext cx="1080120" cy="1008112"/>
          </a:xfrm>
          <a:prstGeom prst="ellipse">
            <a:avLst/>
          </a:prstGeom>
          <a:solidFill>
            <a:schemeClr val="accent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Oval 16"/>
          <p:cNvSpPr/>
          <p:nvPr/>
        </p:nvSpPr>
        <p:spPr>
          <a:xfrm>
            <a:off x="6040632" y="3140968"/>
            <a:ext cx="648072" cy="648072"/>
          </a:xfrm>
          <a:prstGeom prst="ellipse">
            <a:avLst/>
          </a:prstGeom>
          <a:solidFill>
            <a:schemeClr val="accent4">
              <a:alpha val="6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/>
          <p:cNvSpPr/>
          <p:nvPr/>
        </p:nvSpPr>
        <p:spPr>
          <a:xfrm>
            <a:off x="5680592" y="3212976"/>
            <a:ext cx="576064" cy="576064"/>
          </a:xfrm>
          <a:prstGeom prst="ellipse">
            <a:avLst/>
          </a:prstGeom>
          <a:solidFill>
            <a:schemeClr val="accent3">
              <a:alpha val="61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Oval 18"/>
          <p:cNvSpPr/>
          <p:nvPr/>
        </p:nvSpPr>
        <p:spPr>
          <a:xfrm>
            <a:off x="5608584" y="2780928"/>
            <a:ext cx="504056" cy="504056"/>
          </a:xfrm>
          <a:prstGeom prst="ellipse">
            <a:avLst/>
          </a:prstGeom>
          <a:solidFill>
            <a:schemeClr val="accent2">
              <a:alpha val="62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TextBox 19"/>
          <p:cNvSpPr txBox="1"/>
          <p:nvPr/>
        </p:nvSpPr>
        <p:spPr>
          <a:xfrm>
            <a:off x="6904728" y="2996952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Shared</a:t>
            </a:r>
          </a:p>
          <a:p>
            <a:r>
              <a:rPr lang="en-AU" dirty="0" smtClean="0"/>
              <a:t>Content</a:t>
            </a:r>
            <a:endParaRPr lang="en-AU" dirty="0"/>
          </a:p>
        </p:txBody>
      </p:sp>
      <p:pic>
        <p:nvPicPr>
          <p:cNvPr id="21" name="Picture 6" descr="X:\photos\Logos\2014\CSIRO\CSIRO_Grad_CMYK_l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539" y="3686980"/>
            <a:ext cx="550939" cy="55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AIMS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3" r="9406" b="36548"/>
          <a:stretch/>
        </p:blipFill>
        <p:spPr bwMode="auto">
          <a:xfrm>
            <a:off x="7768824" y="2420888"/>
            <a:ext cx="519051" cy="35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X:\photos\Logos\2014\TSRA_transparent_smal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9"/>
          <a:stretch/>
        </p:blipFill>
        <p:spPr bwMode="auto">
          <a:xfrm>
            <a:off x="5320552" y="4509120"/>
            <a:ext cx="569336" cy="53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AIMS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3" r="9406" b="36548"/>
          <a:stretch/>
        </p:blipFill>
        <p:spPr bwMode="auto">
          <a:xfrm>
            <a:off x="3952125" y="2412514"/>
            <a:ext cx="519051" cy="35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59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mtClean="0"/>
              <a:t>Improving access to research data</a:t>
            </a:r>
            <a:endParaRPr lang="en-AU"/>
          </a:p>
        </p:txBody>
      </p:sp>
      <p:sp>
        <p:nvSpPr>
          <p:cNvPr id="6" name="Oval 5"/>
          <p:cNvSpPr/>
          <p:nvPr/>
        </p:nvSpPr>
        <p:spPr>
          <a:xfrm>
            <a:off x="759638" y="2520211"/>
            <a:ext cx="815926" cy="81592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703369" y="1533377"/>
            <a:ext cx="1308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mtClean="0"/>
              <a:t>Data </a:t>
            </a:r>
          </a:p>
          <a:p>
            <a:r>
              <a:rPr lang="en-AU" smtClean="0"/>
              <a:t>collection</a:t>
            </a:r>
            <a:endParaRPr lang="en-AU"/>
          </a:p>
        </p:txBody>
      </p:sp>
      <p:sp>
        <p:nvSpPr>
          <p:cNvPr id="9" name="TextBox 8"/>
          <p:cNvSpPr txBox="1"/>
          <p:nvPr/>
        </p:nvSpPr>
        <p:spPr>
          <a:xfrm>
            <a:off x="5432479" y="1533377"/>
            <a:ext cx="1308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mtClean="0"/>
              <a:t>Prepared dataset</a:t>
            </a:r>
            <a:endParaRPr lang="en-AU"/>
          </a:p>
        </p:txBody>
      </p:sp>
      <p:grpSp>
        <p:nvGrpSpPr>
          <p:cNvPr id="34" name="Group 33"/>
          <p:cNvGrpSpPr/>
          <p:nvPr/>
        </p:nvGrpSpPr>
        <p:grpSpPr>
          <a:xfrm>
            <a:off x="5552197" y="2352434"/>
            <a:ext cx="648072" cy="864096"/>
            <a:chOff x="2555776" y="3861048"/>
            <a:chExt cx="648072" cy="864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Snip Single Corner Rectangle 34"/>
            <p:cNvSpPr/>
            <p:nvPr/>
          </p:nvSpPr>
          <p:spPr>
            <a:xfrm>
              <a:off x="2555776" y="3861048"/>
              <a:ext cx="648072" cy="864096"/>
            </a:xfrm>
            <a:prstGeom prst="snip1Rect">
              <a:avLst>
                <a:gd name="adj" fmla="val 34304"/>
              </a:avLst>
            </a:prstGeom>
            <a:solidFill>
              <a:schemeClr val="bg1"/>
            </a:solidFill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6" name="Right Triangle 35"/>
            <p:cNvSpPr/>
            <p:nvPr/>
          </p:nvSpPr>
          <p:spPr>
            <a:xfrm>
              <a:off x="2987824" y="3861048"/>
              <a:ext cx="216024" cy="216024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627784" y="4221088"/>
              <a:ext cx="504056" cy="43204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627784" y="4149080"/>
              <a:ext cx="504056" cy="7200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2968776" y="4221088"/>
              <a:ext cx="0" cy="432048"/>
            </a:xfrm>
            <a:prstGeom prst="line">
              <a:avLst/>
            </a:pr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797991" y="4221088"/>
              <a:ext cx="0" cy="432048"/>
            </a:xfrm>
            <a:prstGeom prst="line">
              <a:avLst/>
            </a:pr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37" idx="1"/>
              <a:endCxn id="37" idx="3"/>
            </p:cNvCxnSpPr>
            <p:nvPr/>
          </p:nvCxnSpPr>
          <p:spPr>
            <a:xfrm>
              <a:off x="2627784" y="4437112"/>
              <a:ext cx="504056" cy="0"/>
            </a:xfrm>
            <a:prstGeom prst="line">
              <a:avLst/>
            </a:pr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627784" y="4324049"/>
              <a:ext cx="504056" cy="0"/>
            </a:xfrm>
            <a:prstGeom prst="line">
              <a:avLst/>
            </a:pr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627784" y="4546707"/>
              <a:ext cx="504056" cy="0"/>
            </a:xfrm>
            <a:prstGeom prst="line">
              <a:avLst/>
            </a:pr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7209697" y="1533377"/>
            <a:ext cx="1308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mtClean="0"/>
              <a:t>Technical Reports, Papers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7368768" y="2496126"/>
            <a:ext cx="648072" cy="864096"/>
            <a:chOff x="5364088" y="2672916"/>
            <a:chExt cx="648072" cy="864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Snip Single Corner Rectangle 44"/>
            <p:cNvSpPr/>
            <p:nvPr/>
          </p:nvSpPr>
          <p:spPr>
            <a:xfrm>
              <a:off x="5364088" y="2672916"/>
              <a:ext cx="648072" cy="864096"/>
            </a:xfrm>
            <a:prstGeom prst="snip1Rect">
              <a:avLst>
                <a:gd name="adj" fmla="val 34304"/>
              </a:avLst>
            </a:prstGeom>
            <a:solidFill>
              <a:schemeClr val="bg1"/>
            </a:solidFill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5436096" y="3104964"/>
              <a:ext cx="504056" cy="288032"/>
              <a:chOff x="1403648" y="2708920"/>
              <a:chExt cx="864096" cy="288032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>
                <a:off x="1403648" y="2708920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1403648" y="2780928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403648" y="2852936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403648" y="2924944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403648" y="2996952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Right Triangle 46"/>
            <p:cNvSpPr/>
            <p:nvPr/>
          </p:nvSpPr>
          <p:spPr>
            <a:xfrm>
              <a:off x="5796136" y="2672916"/>
              <a:ext cx="216024" cy="216024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436096" y="2816932"/>
              <a:ext cx="288032" cy="216024"/>
              <a:chOff x="6156176" y="2780928"/>
              <a:chExt cx="207640" cy="216024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6156176" y="2780928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6156176" y="2852936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6156176" y="2924944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6156176" y="2996952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TextBox 13"/>
          <p:cNvSpPr txBox="1"/>
          <p:nvPr/>
        </p:nvSpPr>
        <p:spPr>
          <a:xfrm>
            <a:off x="7094817" y="4182798"/>
            <a:ext cx="1871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mtClean="0"/>
              <a:t>Articles, project information, photos</a:t>
            </a:r>
            <a:endParaRPr lang="en-AU"/>
          </a:p>
        </p:txBody>
      </p:sp>
      <p:grpSp>
        <p:nvGrpSpPr>
          <p:cNvPr id="72" name="Group 71"/>
          <p:cNvGrpSpPr/>
          <p:nvPr/>
        </p:nvGrpSpPr>
        <p:grpSpPr>
          <a:xfrm>
            <a:off x="7354709" y="5175134"/>
            <a:ext cx="648072" cy="864096"/>
            <a:chOff x="2712360" y="2830095"/>
            <a:chExt cx="648072" cy="864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73" name="Straight Connector 72"/>
            <p:cNvCxnSpPr/>
            <p:nvPr/>
          </p:nvCxnSpPr>
          <p:spPr>
            <a:xfrm>
              <a:off x="2773145" y="3334591"/>
              <a:ext cx="504056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Group 73"/>
            <p:cNvGrpSpPr/>
            <p:nvPr/>
          </p:nvGrpSpPr>
          <p:grpSpPr>
            <a:xfrm>
              <a:off x="3133185" y="3406599"/>
              <a:ext cx="144016" cy="216024"/>
              <a:chOff x="1027645" y="2638514"/>
              <a:chExt cx="504056" cy="216024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1027645" y="2638514"/>
                <a:ext cx="50405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027645" y="2710522"/>
                <a:ext cx="50405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027645" y="2782530"/>
                <a:ext cx="50405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027645" y="2854538"/>
                <a:ext cx="50405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/>
            <p:cNvCxnSpPr/>
            <p:nvPr/>
          </p:nvCxnSpPr>
          <p:spPr>
            <a:xfrm>
              <a:off x="2763981" y="3034753"/>
              <a:ext cx="288032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6" name="Picture 8" descr="http://upload.wikimedia.org/wikipedia/commons/thumb/5/53/Eastern_Spinebill444.jpg/220px-Eastern_Spinebill444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41" t="11147" r="21072" b="17134"/>
            <a:stretch/>
          </p:blipFill>
          <p:spPr bwMode="auto">
            <a:xfrm>
              <a:off x="2773949" y="3080961"/>
              <a:ext cx="296249" cy="212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38578" b="45862"/>
            <a:stretch/>
          </p:blipFill>
          <p:spPr bwMode="auto">
            <a:xfrm>
              <a:off x="2763975" y="3384186"/>
              <a:ext cx="359235" cy="25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7953" b="-2"/>
            <a:stretch/>
          </p:blipFill>
          <p:spPr bwMode="auto">
            <a:xfrm>
              <a:off x="2738232" y="2856265"/>
              <a:ext cx="599608" cy="195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Rectangle 78"/>
            <p:cNvSpPr/>
            <p:nvPr/>
          </p:nvSpPr>
          <p:spPr>
            <a:xfrm>
              <a:off x="2712360" y="2830095"/>
              <a:ext cx="648072" cy="864096"/>
            </a:xfrm>
            <a:prstGeom prst="rect">
              <a:avLst/>
            </a:prstGeom>
            <a:noFill/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3133185" y="3118786"/>
              <a:ext cx="144016" cy="144016"/>
              <a:chOff x="3123217" y="3118786"/>
              <a:chExt cx="144016" cy="144016"/>
            </a:xfrm>
          </p:grpSpPr>
          <p:cxnSp>
            <p:nvCxnSpPr>
              <p:cNvPr id="81" name="Straight Connector 80"/>
              <p:cNvCxnSpPr/>
              <p:nvPr/>
            </p:nvCxnSpPr>
            <p:spPr>
              <a:xfrm>
                <a:off x="3123217" y="3118786"/>
                <a:ext cx="14401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3123217" y="3190794"/>
                <a:ext cx="14401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3123217" y="3262802"/>
                <a:ext cx="14401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TextBox 12"/>
          <p:cNvSpPr txBox="1"/>
          <p:nvPr/>
        </p:nvSpPr>
        <p:spPr>
          <a:xfrm>
            <a:off x="4761913" y="4182798"/>
            <a:ext cx="1871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mtClean="0"/>
              <a:t>Visualisation</a:t>
            </a:r>
          </a:p>
          <a:p>
            <a:r>
              <a:rPr lang="en-AU" smtClean="0"/>
              <a:t>(spatial data)</a:t>
            </a:r>
            <a:endParaRPr lang="en-AU"/>
          </a:p>
        </p:txBody>
      </p:sp>
      <p:grpSp>
        <p:nvGrpSpPr>
          <p:cNvPr id="88" name="Group 87"/>
          <p:cNvGrpSpPr/>
          <p:nvPr/>
        </p:nvGrpSpPr>
        <p:grpSpPr>
          <a:xfrm>
            <a:off x="5256697" y="5175134"/>
            <a:ext cx="648072" cy="864096"/>
            <a:chOff x="3892133" y="2845424"/>
            <a:chExt cx="648072" cy="864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7086" y="2948173"/>
              <a:ext cx="611855" cy="74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" name="Rectangle 89"/>
            <p:cNvSpPr/>
            <p:nvPr/>
          </p:nvSpPr>
          <p:spPr>
            <a:xfrm>
              <a:off x="3892133" y="2845424"/>
              <a:ext cx="648072" cy="864096"/>
            </a:xfrm>
            <a:prstGeom prst="rect">
              <a:avLst/>
            </a:prstGeom>
            <a:noFill/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91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3252" y="2872337"/>
              <a:ext cx="599307" cy="76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3690422" y="1533377"/>
            <a:ext cx="1308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mtClean="0"/>
              <a:t>Analysis</a:t>
            </a:r>
          </a:p>
        </p:txBody>
      </p:sp>
      <p:sp>
        <p:nvSpPr>
          <p:cNvPr id="92" name="Oval 91"/>
          <p:cNvSpPr/>
          <p:nvPr/>
        </p:nvSpPr>
        <p:spPr>
          <a:xfrm>
            <a:off x="3739657" y="2520211"/>
            <a:ext cx="815926" cy="81592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3" name="TextBox 92"/>
          <p:cNvSpPr txBox="1"/>
          <p:nvPr/>
        </p:nvSpPr>
        <p:spPr>
          <a:xfrm>
            <a:off x="2082009" y="1533377"/>
            <a:ext cx="1308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mtClean="0"/>
              <a:t>Raw data</a:t>
            </a:r>
            <a:endParaRPr lang="en-AU"/>
          </a:p>
        </p:txBody>
      </p:sp>
      <p:grpSp>
        <p:nvGrpSpPr>
          <p:cNvPr id="94" name="Group 93"/>
          <p:cNvGrpSpPr/>
          <p:nvPr/>
        </p:nvGrpSpPr>
        <p:grpSpPr>
          <a:xfrm>
            <a:off x="2280104" y="2496126"/>
            <a:ext cx="648072" cy="864096"/>
            <a:chOff x="2555776" y="3861048"/>
            <a:chExt cx="648072" cy="864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5" name="Snip Single Corner Rectangle 94"/>
            <p:cNvSpPr/>
            <p:nvPr/>
          </p:nvSpPr>
          <p:spPr>
            <a:xfrm>
              <a:off x="2555776" y="3861048"/>
              <a:ext cx="648072" cy="864096"/>
            </a:xfrm>
            <a:prstGeom prst="snip1Rect">
              <a:avLst>
                <a:gd name="adj" fmla="val 34304"/>
              </a:avLst>
            </a:prstGeom>
            <a:solidFill>
              <a:schemeClr val="bg1"/>
            </a:solidFill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6" name="Right Triangle 95"/>
            <p:cNvSpPr/>
            <p:nvPr/>
          </p:nvSpPr>
          <p:spPr>
            <a:xfrm>
              <a:off x="2987824" y="3861048"/>
              <a:ext cx="216024" cy="216024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627784" y="4221088"/>
              <a:ext cx="504056" cy="43204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627784" y="4149080"/>
              <a:ext cx="504056" cy="7200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99" name="Straight Connector 98"/>
            <p:cNvCxnSpPr/>
            <p:nvPr/>
          </p:nvCxnSpPr>
          <p:spPr>
            <a:xfrm>
              <a:off x="2968776" y="4221088"/>
              <a:ext cx="0" cy="432048"/>
            </a:xfrm>
            <a:prstGeom prst="line">
              <a:avLst/>
            </a:pr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2797991" y="4221088"/>
              <a:ext cx="0" cy="432048"/>
            </a:xfrm>
            <a:prstGeom prst="line">
              <a:avLst/>
            </a:pr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97" idx="1"/>
              <a:endCxn id="97" idx="3"/>
            </p:cNvCxnSpPr>
            <p:nvPr/>
          </p:nvCxnSpPr>
          <p:spPr>
            <a:xfrm>
              <a:off x="2627784" y="4437112"/>
              <a:ext cx="504056" cy="0"/>
            </a:xfrm>
            <a:prstGeom prst="line">
              <a:avLst/>
            </a:pr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627784" y="4324049"/>
              <a:ext cx="504056" cy="0"/>
            </a:xfrm>
            <a:prstGeom prst="line">
              <a:avLst/>
            </a:pr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627784" y="4546707"/>
              <a:ext cx="504056" cy="0"/>
            </a:xfrm>
            <a:prstGeom prst="line">
              <a:avLst/>
            </a:pr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2724436" y="4182798"/>
            <a:ext cx="1871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mtClean="0"/>
              <a:t>Data Access (dowloadable data)</a:t>
            </a:r>
            <a:endParaRPr lang="en-AU"/>
          </a:p>
        </p:txBody>
      </p:sp>
      <p:grpSp>
        <p:nvGrpSpPr>
          <p:cNvPr id="104" name="Group 103"/>
          <p:cNvGrpSpPr/>
          <p:nvPr/>
        </p:nvGrpSpPr>
        <p:grpSpPr>
          <a:xfrm>
            <a:off x="3153517" y="5309301"/>
            <a:ext cx="546279" cy="585059"/>
            <a:chOff x="5221476" y="2978439"/>
            <a:chExt cx="410839" cy="4400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5" name="Down Arrow 104"/>
            <p:cNvSpPr/>
            <p:nvPr/>
          </p:nvSpPr>
          <p:spPr>
            <a:xfrm>
              <a:off x="5282238" y="2978439"/>
              <a:ext cx="290713" cy="348550"/>
            </a:xfrm>
            <a:prstGeom prst="downArrow">
              <a:avLst/>
            </a:prstGeom>
            <a:ln cap="rnd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5221476" y="3297762"/>
              <a:ext cx="410839" cy="120681"/>
            </a:xfrm>
            <a:custGeom>
              <a:avLst/>
              <a:gdLst>
                <a:gd name="connsiteX0" fmla="*/ 0 w 500974"/>
                <a:gd name="connsiteY0" fmla="*/ 0 h 155642"/>
                <a:gd name="connsiteX1" fmla="*/ 0 w 500974"/>
                <a:gd name="connsiteY1" fmla="*/ 155642 h 155642"/>
                <a:gd name="connsiteX2" fmla="*/ 500974 w 500974"/>
                <a:gd name="connsiteY2" fmla="*/ 155642 h 155642"/>
                <a:gd name="connsiteX3" fmla="*/ 500974 w 500974"/>
                <a:gd name="connsiteY3" fmla="*/ 4864 h 15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0974" h="155642">
                  <a:moveTo>
                    <a:pt x="0" y="0"/>
                  </a:moveTo>
                  <a:lnTo>
                    <a:pt x="0" y="155642"/>
                  </a:lnTo>
                  <a:lnTo>
                    <a:pt x="500974" y="155642"/>
                  </a:lnTo>
                  <a:lnTo>
                    <a:pt x="500974" y="4864"/>
                  </a:lnTo>
                </a:path>
              </a:pathLst>
            </a:custGeom>
            <a:noFill/>
            <a:ln w="50800" cap="rnd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43231" y="4182798"/>
            <a:ext cx="1871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mtClean="0"/>
              <a:t>Data documentation (metadata)</a:t>
            </a:r>
            <a:endParaRPr lang="en-AU"/>
          </a:p>
        </p:txBody>
      </p:sp>
      <p:grpSp>
        <p:nvGrpSpPr>
          <p:cNvPr id="107" name="Group 106"/>
          <p:cNvGrpSpPr/>
          <p:nvPr/>
        </p:nvGrpSpPr>
        <p:grpSpPr>
          <a:xfrm>
            <a:off x="993743" y="5175134"/>
            <a:ext cx="648072" cy="864096"/>
            <a:chOff x="5364088" y="2672916"/>
            <a:chExt cx="648072" cy="864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8" name="Snip Single Corner Rectangle 107"/>
            <p:cNvSpPr/>
            <p:nvPr/>
          </p:nvSpPr>
          <p:spPr>
            <a:xfrm>
              <a:off x="5364088" y="2672916"/>
              <a:ext cx="648072" cy="864096"/>
            </a:xfrm>
            <a:prstGeom prst="snip1Rect">
              <a:avLst>
                <a:gd name="adj" fmla="val 34304"/>
              </a:avLst>
            </a:prstGeom>
            <a:solidFill>
              <a:schemeClr val="bg1"/>
            </a:solidFill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5436096" y="3104964"/>
              <a:ext cx="504056" cy="288032"/>
              <a:chOff x="1403648" y="2708920"/>
              <a:chExt cx="864096" cy="288032"/>
            </a:xfrm>
          </p:grpSpPr>
          <p:cxnSp>
            <p:nvCxnSpPr>
              <p:cNvPr id="116" name="Straight Connector 115"/>
              <p:cNvCxnSpPr/>
              <p:nvPr/>
            </p:nvCxnSpPr>
            <p:spPr>
              <a:xfrm>
                <a:off x="1403648" y="2708920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1403648" y="2780928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1403648" y="2852936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1403648" y="2924944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1403648" y="2996952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Right Triangle 109"/>
            <p:cNvSpPr/>
            <p:nvPr/>
          </p:nvSpPr>
          <p:spPr>
            <a:xfrm>
              <a:off x="5796136" y="2672916"/>
              <a:ext cx="216024" cy="216024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5436096" y="2816932"/>
              <a:ext cx="288032" cy="216024"/>
              <a:chOff x="6156176" y="2780928"/>
              <a:chExt cx="207640" cy="216024"/>
            </a:xfrm>
          </p:grpSpPr>
          <p:cxnSp>
            <p:nvCxnSpPr>
              <p:cNvPr id="112" name="Straight Connector 111"/>
              <p:cNvCxnSpPr/>
              <p:nvPr/>
            </p:nvCxnSpPr>
            <p:spPr>
              <a:xfrm>
                <a:off x="6156176" y="2780928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6156176" y="2852936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6156176" y="2924944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6156176" y="2996952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5" name="Straight Arrow Connector 124"/>
          <p:cNvCxnSpPr/>
          <p:nvPr/>
        </p:nvCxnSpPr>
        <p:spPr>
          <a:xfrm>
            <a:off x="1674055" y="2954217"/>
            <a:ext cx="450166" cy="0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prstDash val="sysDot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3092548" y="2937805"/>
            <a:ext cx="450166" cy="0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prstDash val="sysDot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>
            <a:off x="4806469" y="2921393"/>
            <a:ext cx="450166" cy="0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prstDash val="sysDot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6576682" y="2919049"/>
            <a:ext cx="450166" cy="0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prstDash val="sysDot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>
            <a:off x="4123379" y="3511839"/>
            <a:ext cx="3019" cy="555280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prstDash val="sysDot"/>
            <a:headEnd type="arrow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>
            <a:off x="5934762" y="3507485"/>
            <a:ext cx="3019" cy="555280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prstDash val="sysDot"/>
            <a:headEnd type="arrow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>
            <a:off x="7537139" y="3503131"/>
            <a:ext cx="3019" cy="555280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prstDash val="sysDot"/>
            <a:headEnd type="arrow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H="1">
            <a:off x="1188719" y="4114800"/>
            <a:ext cx="659674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2" name="Group 161"/>
          <p:cNvGrpSpPr/>
          <p:nvPr/>
        </p:nvGrpSpPr>
        <p:grpSpPr>
          <a:xfrm>
            <a:off x="5809373" y="2574617"/>
            <a:ext cx="648072" cy="864096"/>
            <a:chOff x="1498630" y="1712469"/>
            <a:chExt cx="648072" cy="864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3" name="Snip Single Corner Rectangle 162"/>
            <p:cNvSpPr/>
            <p:nvPr/>
          </p:nvSpPr>
          <p:spPr>
            <a:xfrm>
              <a:off x="1498630" y="1712469"/>
              <a:ext cx="648072" cy="864096"/>
            </a:xfrm>
            <a:prstGeom prst="snip1Rect">
              <a:avLst>
                <a:gd name="adj" fmla="val 34304"/>
              </a:avLst>
            </a:prstGeom>
            <a:solidFill>
              <a:schemeClr val="bg1"/>
            </a:solidFill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4" name="Right Triangle 163"/>
            <p:cNvSpPr/>
            <p:nvPr/>
          </p:nvSpPr>
          <p:spPr>
            <a:xfrm>
              <a:off x="1930678" y="1712469"/>
              <a:ext cx="216024" cy="216024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65" name="Group 164"/>
            <p:cNvGrpSpPr/>
            <p:nvPr/>
          </p:nvGrpSpPr>
          <p:grpSpPr>
            <a:xfrm>
              <a:off x="1601025" y="1934984"/>
              <a:ext cx="438798" cy="496845"/>
              <a:chOff x="1688367" y="2107213"/>
              <a:chExt cx="253003" cy="286472"/>
            </a:xfrm>
          </p:grpSpPr>
          <p:sp>
            <p:nvSpPr>
              <p:cNvPr id="166" name="Freeform 165"/>
              <p:cNvSpPr/>
              <p:nvPr/>
            </p:nvSpPr>
            <p:spPr>
              <a:xfrm>
                <a:off x="1703563" y="2125943"/>
                <a:ext cx="219076" cy="252413"/>
              </a:xfrm>
              <a:custGeom>
                <a:avLst/>
                <a:gdLst>
                  <a:gd name="connsiteX0" fmla="*/ 69056 w 223838"/>
                  <a:gd name="connsiteY0" fmla="*/ 259556 h 259556"/>
                  <a:gd name="connsiteX1" fmla="*/ 0 w 223838"/>
                  <a:gd name="connsiteY1" fmla="*/ 169069 h 259556"/>
                  <a:gd name="connsiteX2" fmla="*/ 61913 w 223838"/>
                  <a:gd name="connsiteY2" fmla="*/ 123825 h 259556"/>
                  <a:gd name="connsiteX3" fmla="*/ 50006 w 223838"/>
                  <a:gd name="connsiteY3" fmla="*/ 16669 h 259556"/>
                  <a:gd name="connsiteX4" fmla="*/ 128588 w 223838"/>
                  <a:gd name="connsiteY4" fmla="*/ 0 h 259556"/>
                  <a:gd name="connsiteX5" fmla="*/ 171450 w 223838"/>
                  <a:gd name="connsiteY5" fmla="*/ 119063 h 259556"/>
                  <a:gd name="connsiteX6" fmla="*/ 223838 w 223838"/>
                  <a:gd name="connsiteY6" fmla="*/ 130969 h 259556"/>
                  <a:gd name="connsiteX7" fmla="*/ 190500 w 223838"/>
                  <a:gd name="connsiteY7" fmla="*/ 204788 h 259556"/>
                  <a:gd name="connsiteX8" fmla="*/ 102394 w 223838"/>
                  <a:gd name="connsiteY8" fmla="*/ 195263 h 259556"/>
                  <a:gd name="connsiteX9" fmla="*/ 69056 w 223838"/>
                  <a:gd name="connsiteY9" fmla="*/ 259556 h 259556"/>
                  <a:gd name="connsiteX0" fmla="*/ 69056 w 223838"/>
                  <a:gd name="connsiteY0" fmla="*/ 259556 h 259556"/>
                  <a:gd name="connsiteX1" fmla="*/ 0 w 223838"/>
                  <a:gd name="connsiteY1" fmla="*/ 169069 h 259556"/>
                  <a:gd name="connsiteX2" fmla="*/ 61913 w 223838"/>
                  <a:gd name="connsiteY2" fmla="*/ 123825 h 259556"/>
                  <a:gd name="connsiteX3" fmla="*/ 50006 w 223838"/>
                  <a:gd name="connsiteY3" fmla="*/ 16669 h 259556"/>
                  <a:gd name="connsiteX4" fmla="*/ 128588 w 223838"/>
                  <a:gd name="connsiteY4" fmla="*/ 0 h 259556"/>
                  <a:gd name="connsiteX5" fmla="*/ 171450 w 223838"/>
                  <a:gd name="connsiteY5" fmla="*/ 119063 h 259556"/>
                  <a:gd name="connsiteX6" fmla="*/ 223838 w 223838"/>
                  <a:gd name="connsiteY6" fmla="*/ 130969 h 259556"/>
                  <a:gd name="connsiteX7" fmla="*/ 190500 w 223838"/>
                  <a:gd name="connsiteY7" fmla="*/ 204788 h 259556"/>
                  <a:gd name="connsiteX8" fmla="*/ 69056 w 223838"/>
                  <a:gd name="connsiteY8" fmla="*/ 259556 h 259556"/>
                  <a:gd name="connsiteX0" fmla="*/ 69056 w 223838"/>
                  <a:gd name="connsiteY0" fmla="*/ 259556 h 259556"/>
                  <a:gd name="connsiteX1" fmla="*/ 0 w 223838"/>
                  <a:gd name="connsiteY1" fmla="*/ 169069 h 259556"/>
                  <a:gd name="connsiteX2" fmla="*/ 61913 w 223838"/>
                  <a:gd name="connsiteY2" fmla="*/ 123825 h 259556"/>
                  <a:gd name="connsiteX3" fmla="*/ 50006 w 223838"/>
                  <a:gd name="connsiteY3" fmla="*/ 16669 h 259556"/>
                  <a:gd name="connsiteX4" fmla="*/ 128588 w 223838"/>
                  <a:gd name="connsiteY4" fmla="*/ 0 h 259556"/>
                  <a:gd name="connsiteX5" fmla="*/ 171450 w 223838"/>
                  <a:gd name="connsiteY5" fmla="*/ 119063 h 259556"/>
                  <a:gd name="connsiteX6" fmla="*/ 223838 w 223838"/>
                  <a:gd name="connsiteY6" fmla="*/ 130969 h 259556"/>
                  <a:gd name="connsiteX7" fmla="*/ 178593 w 223838"/>
                  <a:gd name="connsiteY7" fmla="*/ 223838 h 259556"/>
                  <a:gd name="connsiteX8" fmla="*/ 69056 w 223838"/>
                  <a:gd name="connsiteY8" fmla="*/ 259556 h 259556"/>
                  <a:gd name="connsiteX0" fmla="*/ 69056 w 223838"/>
                  <a:gd name="connsiteY0" fmla="*/ 259556 h 259556"/>
                  <a:gd name="connsiteX1" fmla="*/ 0 w 223838"/>
                  <a:gd name="connsiteY1" fmla="*/ 169069 h 259556"/>
                  <a:gd name="connsiteX2" fmla="*/ 61913 w 223838"/>
                  <a:gd name="connsiteY2" fmla="*/ 123825 h 259556"/>
                  <a:gd name="connsiteX3" fmla="*/ 50006 w 223838"/>
                  <a:gd name="connsiteY3" fmla="*/ 16669 h 259556"/>
                  <a:gd name="connsiteX4" fmla="*/ 128588 w 223838"/>
                  <a:gd name="connsiteY4" fmla="*/ 0 h 259556"/>
                  <a:gd name="connsiteX5" fmla="*/ 223838 w 223838"/>
                  <a:gd name="connsiteY5" fmla="*/ 130969 h 259556"/>
                  <a:gd name="connsiteX6" fmla="*/ 178593 w 223838"/>
                  <a:gd name="connsiteY6" fmla="*/ 223838 h 259556"/>
                  <a:gd name="connsiteX7" fmla="*/ 69056 w 223838"/>
                  <a:gd name="connsiteY7" fmla="*/ 259556 h 259556"/>
                  <a:gd name="connsiteX0" fmla="*/ 69056 w 223838"/>
                  <a:gd name="connsiteY0" fmla="*/ 259556 h 259556"/>
                  <a:gd name="connsiteX1" fmla="*/ 0 w 223838"/>
                  <a:gd name="connsiteY1" fmla="*/ 169069 h 259556"/>
                  <a:gd name="connsiteX2" fmla="*/ 61913 w 223838"/>
                  <a:gd name="connsiteY2" fmla="*/ 123825 h 259556"/>
                  <a:gd name="connsiteX3" fmla="*/ 50006 w 223838"/>
                  <a:gd name="connsiteY3" fmla="*/ 16669 h 259556"/>
                  <a:gd name="connsiteX4" fmla="*/ 128588 w 223838"/>
                  <a:gd name="connsiteY4" fmla="*/ 0 h 259556"/>
                  <a:gd name="connsiteX5" fmla="*/ 223838 w 223838"/>
                  <a:gd name="connsiteY5" fmla="*/ 130969 h 259556"/>
                  <a:gd name="connsiteX6" fmla="*/ 69056 w 223838"/>
                  <a:gd name="connsiteY6" fmla="*/ 259556 h 259556"/>
                  <a:gd name="connsiteX0" fmla="*/ 69056 w 223838"/>
                  <a:gd name="connsiteY0" fmla="*/ 259556 h 259556"/>
                  <a:gd name="connsiteX1" fmla="*/ 0 w 223838"/>
                  <a:gd name="connsiteY1" fmla="*/ 169069 h 259556"/>
                  <a:gd name="connsiteX2" fmla="*/ 121444 w 223838"/>
                  <a:gd name="connsiteY2" fmla="*/ 135731 h 259556"/>
                  <a:gd name="connsiteX3" fmla="*/ 50006 w 223838"/>
                  <a:gd name="connsiteY3" fmla="*/ 16669 h 259556"/>
                  <a:gd name="connsiteX4" fmla="*/ 128588 w 223838"/>
                  <a:gd name="connsiteY4" fmla="*/ 0 h 259556"/>
                  <a:gd name="connsiteX5" fmla="*/ 223838 w 223838"/>
                  <a:gd name="connsiteY5" fmla="*/ 130969 h 259556"/>
                  <a:gd name="connsiteX6" fmla="*/ 69056 w 223838"/>
                  <a:gd name="connsiteY6" fmla="*/ 259556 h 259556"/>
                  <a:gd name="connsiteX0" fmla="*/ 142875 w 223838"/>
                  <a:gd name="connsiteY0" fmla="*/ 252413 h 252413"/>
                  <a:gd name="connsiteX1" fmla="*/ 0 w 223838"/>
                  <a:gd name="connsiteY1" fmla="*/ 169069 h 252413"/>
                  <a:gd name="connsiteX2" fmla="*/ 121444 w 223838"/>
                  <a:gd name="connsiteY2" fmla="*/ 135731 h 252413"/>
                  <a:gd name="connsiteX3" fmla="*/ 50006 w 223838"/>
                  <a:gd name="connsiteY3" fmla="*/ 16669 h 252413"/>
                  <a:gd name="connsiteX4" fmla="*/ 128588 w 223838"/>
                  <a:gd name="connsiteY4" fmla="*/ 0 h 252413"/>
                  <a:gd name="connsiteX5" fmla="*/ 223838 w 223838"/>
                  <a:gd name="connsiteY5" fmla="*/ 130969 h 252413"/>
                  <a:gd name="connsiteX6" fmla="*/ 142875 w 223838"/>
                  <a:gd name="connsiteY6" fmla="*/ 252413 h 252413"/>
                  <a:gd name="connsiteX0" fmla="*/ 142875 w 223838"/>
                  <a:gd name="connsiteY0" fmla="*/ 252413 h 252413"/>
                  <a:gd name="connsiteX1" fmla="*/ 0 w 223838"/>
                  <a:gd name="connsiteY1" fmla="*/ 169069 h 252413"/>
                  <a:gd name="connsiteX2" fmla="*/ 95250 w 223838"/>
                  <a:gd name="connsiteY2" fmla="*/ 133350 h 252413"/>
                  <a:gd name="connsiteX3" fmla="*/ 50006 w 223838"/>
                  <a:gd name="connsiteY3" fmla="*/ 16669 h 252413"/>
                  <a:gd name="connsiteX4" fmla="*/ 128588 w 223838"/>
                  <a:gd name="connsiteY4" fmla="*/ 0 h 252413"/>
                  <a:gd name="connsiteX5" fmla="*/ 223838 w 223838"/>
                  <a:gd name="connsiteY5" fmla="*/ 130969 h 252413"/>
                  <a:gd name="connsiteX6" fmla="*/ 142875 w 223838"/>
                  <a:gd name="connsiteY6" fmla="*/ 252413 h 252413"/>
                  <a:gd name="connsiteX0" fmla="*/ 138113 w 219076"/>
                  <a:gd name="connsiteY0" fmla="*/ 252413 h 252413"/>
                  <a:gd name="connsiteX1" fmla="*/ 0 w 219076"/>
                  <a:gd name="connsiteY1" fmla="*/ 221457 h 252413"/>
                  <a:gd name="connsiteX2" fmla="*/ 90488 w 219076"/>
                  <a:gd name="connsiteY2" fmla="*/ 133350 h 252413"/>
                  <a:gd name="connsiteX3" fmla="*/ 45244 w 219076"/>
                  <a:gd name="connsiteY3" fmla="*/ 16669 h 252413"/>
                  <a:gd name="connsiteX4" fmla="*/ 123826 w 219076"/>
                  <a:gd name="connsiteY4" fmla="*/ 0 h 252413"/>
                  <a:gd name="connsiteX5" fmla="*/ 219076 w 219076"/>
                  <a:gd name="connsiteY5" fmla="*/ 130969 h 252413"/>
                  <a:gd name="connsiteX6" fmla="*/ 138113 w 219076"/>
                  <a:gd name="connsiteY6" fmla="*/ 252413 h 252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9076" h="252413">
                    <a:moveTo>
                      <a:pt x="138113" y="252413"/>
                    </a:moveTo>
                    <a:lnTo>
                      <a:pt x="0" y="221457"/>
                    </a:lnTo>
                    <a:lnTo>
                      <a:pt x="90488" y="133350"/>
                    </a:lnTo>
                    <a:lnTo>
                      <a:pt x="45244" y="16669"/>
                    </a:lnTo>
                    <a:lnTo>
                      <a:pt x="123826" y="0"/>
                    </a:lnTo>
                    <a:lnTo>
                      <a:pt x="219076" y="130969"/>
                    </a:lnTo>
                    <a:lnTo>
                      <a:pt x="138113" y="252413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1688367" y="2318914"/>
                <a:ext cx="37462" cy="3746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1821914" y="2356223"/>
                <a:ext cx="37462" cy="3746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1903908" y="2237039"/>
                <a:ext cx="37462" cy="3746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1805932" y="2107213"/>
                <a:ext cx="37462" cy="3746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1733924" y="2125944"/>
                <a:ext cx="37462" cy="3746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1771386" y="2236752"/>
                <a:ext cx="37462" cy="3746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174" name="TextBox 173"/>
          <p:cNvSpPr txBox="1"/>
          <p:nvPr/>
        </p:nvSpPr>
        <p:spPr>
          <a:xfrm>
            <a:off x="365759" y="1149531"/>
            <a:ext cx="321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smtClean="0"/>
              <a:t>Normal Research workflow</a:t>
            </a:r>
            <a:endParaRPr lang="en-AU" b="1"/>
          </a:p>
        </p:txBody>
      </p:sp>
      <p:sp>
        <p:nvSpPr>
          <p:cNvPr id="175" name="TextBox 174"/>
          <p:cNvSpPr txBox="1"/>
          <p:nvPr/>
        </p:nvSpPr>
        <p:spPr>
          <a:xfrm>
            <a:off x="400595" y="3718559"/>
            <a:ext cx="296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smtClean="0"/>
              <a:t>eAtlas public delivery</a:t>
            </a:r>
            <a:endParaRPr lang="en-AU" b="1"/>
          </a:p>
        </p:txBody>
      </p:sp>
    </p:spTree>
    <p:extLst>
      <p:ext uri="{BB962C8B-B14F-4D97-AF65-F5344CB8AC3E}">
        <p14:creationId xmlns:p14="http://schemas.microsoft.com/office/powerpoint/2010/main" val="157283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2" grpId="0"/>
      <p:bldP spid="8" grpId="0"/>
      <p:bldP spid="17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mtClean="0"/>
              <a:t>Pydio – Getting files on the server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5749" y="1390115"/>
            <a:ext cx="3251851" cy="468206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Pydio – Web based file sharing application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Use it to make it easy for editors to upload to server.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Workspaces for: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Files for download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GIS data for GeoServer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327" y="1647929"/>
            <a:ext cx="5381534" cy="381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87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mtClean="0"/>
              <a:t>Pydio – Files for download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5749" y="1390115"/>
            <a:ext cx="3251851" cy="4682066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Includes all content linked from metadata including: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PDFs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Zipped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Use built in sharing to make files publicly accessible.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Allocate Link Handles matching file name to allow creating of maintainable URLs.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357" y="1336430"/>
            <a:ext cx="4694386" cy="486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0037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Photo management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9535" y="1456267"/>
            <a:ext cx="4567766" cy="468206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Record detailed metadata for photos.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Attribution, licensing, description, useage in site.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Each photos has its own page.</a:t>
            </a:r>
            <a:endParaRPr lang="en-A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609" y="1238250"/>
            <a:ext cx="4133391" cy="497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3505200"/>
            <a:ext cx="3186636" cy="291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4286250" y="3390900"/>
            <a:ext cx="1809750" cy="685800"/>
          </a:xfrm>
          <a:prstGeom prst="straightConnector1">
            <a:avLst/>
          </a:prstGeom>
          <a:ln w="47625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0575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Image Metadata editor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5900"/>
            <a:ext cx="4069830" cy="2546457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Java application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View and edit metadata, saved in image EXIF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Bulk edit with CSV export and import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Website automatically extracts metadata and links to profiles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Available as part of </a:t>
            </a:r>
            <a:r>
              <a:rPr lang="en-AU"/>
              <a:t>the </a:t>
            </a:r>
            <a:r>
              <a:rPr lang="en-AU" smtClean="0"/>
              <a:t>eAtlas </a:t>
            </a:r>
            <a:r>
              <a:rPr lang="en-AU"/>
              <a:t>data </a:t>
            </a:r>
            <a:r>
              <a:rPr lang="en-AU" smtClean="0"/>
              <a:t>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Download and documentation:</a:t>
            </a:r>
          </a:p>
          <a:p>
            <a:r>
              <a:rPr lang="en-AU">
                <a:hlinkClick r:id="rId2"/>
              </a:rPr>
              <a:t>http://</a:t>
            </a:r>
            <a:r>
              <a:rPr lang="en-AU" smtClean="0">
                <a:hlinkClick r:id="rId2"/>
              </a:rPr>
              <a:t>eatlas.org.au/tools/image-metadata-editor</a:t>
            </a:r>
            <a:r>
              <a:rPr lang="en-AU" smtClean="0"/>
              <a:t> </a:t>
            </a:r>
            <a:endParaRPr lang="en-AU" dirty="0"/>
          </a:p>
        </p:txBody>
      </p:sp>
      <p:pic>
        <p:nvPicPr>
          <p:cNvPr id="8196" name="Picture 4" descr="C:\Users\elawrey\AppData\Local\Temp\SNAGHTML73a49a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2" y="4236104"/>
            <a:ext cx="5921115" cy="26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elawrey\AppData\Local\Temp\SNAGHTML73c77e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713" y="449341"/>
            <a:ext cx="4476750" cy="58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5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/>
          <p:cNvSpPr>
            <a:spLocks noGrp="1"/>
          </p:cNvSpPr>
          <p:nvPr>
            <p:ph type="title"/>
          </p:nvPr>
        </p:nvSpPr>
        <p:spPr>
          <a:xfrm>
            <a:off x="1271116" y="435533"/>
            <a:ext cx="4707653" cy="589399"/>
          </a:xfrm>
        </p:spPr>
        <p:txBody>
          <a:bodyPr/>
          <a:lstStyle/>
          <a:p>
            <a:pPr algn="l" eaLnBrk="1" hangingPunct="1"/>
            <a:r>
              <a:rPr lang="en-US" altLang="en-US" dirty="0" smtClean="0"/>
              <a:t>eAtlas </a:t>
            </a:r>
            <a:r>
              <a:rPr lang="en-US" altLang="en-US" dirty="0" smtClean="0"/>
              <a:t>Repository</a:t>
            </a:r>
            <a:endParaRPr lang="en-US" altLang="en-US" dirty="0" smtClean="0"/>
          </a:p>
        </p:txBody>
      </p:sp>
      <p:sp>
        <p:nvSpPr>
          <p:cNvPr id="11267" name="Rectangle 11"/>
          <p:cNvSpPr>
            <a:spLocks noGrp="1"/>
          </p:cNvSpPr>
          <p:nvPr>
            <p:ph idx="1"/>
          </p:nvPr>
        </p:nvSpPr>
        <p:spPr>
          <a:xfrm>
            <a:off x="457200" y="1600200"/>
            <a:ext cx="3683000" cy="4525963"/>
          </a:xfrm>
        </p:spPr>
        <p:txBody>
          <a:bodyPr>
            <a:normAutofit fontScale="92500" lnSpcReduction="20000"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Houses research products and raw data (GIS files, spread sheets, documents, databases, images, etc.)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/>
              <a:t>Intended to ensure data is useable in 20+ </a:t>
            </a:r>
            <a:r>
              <a:rPr lang="en-US" dirty="0" smtClean="0"/>
              <a:t>years without eAtlas servers</a:t>
            </a:r>
            <a:endParaRPr lang="en-US" dirty="0"/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Multi-site backup and disaster recovery system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Simple file repository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Convention based curation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Not web accessible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dirty="0"/>
              <a:t>Intended to one-off datasets, not near-real time data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763" y="1577590"/>
            <a:ext cx="4883089" cy="41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74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eAtlas </a:t>
            </a:r>
            <a:r>
              <a:rPr lang="en-AU" dirty="0" smtClean="0"/>
              <a:t>Repository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529254"/>
            <a:ext cx="6321269" cy="4390697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Projects and datasets have a naming convention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Projects: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{Program year start}-{Program year end}-{Program abbreviation}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dirty="0" smtClean="0"/>
              <a:t>{Project code}_{Short name of project}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Datasets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{Region code}_{Institution}_{Dataset short description}_{Years}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Examples: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dirty="0" smtClean="0"/>
              <a:t>GBR_CSIRO-AIMS_Seabed-biodiversity_2003-2006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dirty="0" smtClean="0"/>
              <a:t>AU_AIMS_Marine-Parks-AMPSA_2018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dirty="0" smtClean="0"/>
              <a:t>AU_GA_Bathymetry_2009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dirty="0" smtClean="0"/>
              <a:t>World_NASA_BlackMarble_2012-2016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dirty="0" smtClean="0"/>
              <a:t>GBR_GBRMPA_GBR-features_2015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Dataset name is also used in setting up map layer names, download files, etc.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460" y="2339978"/>
            <a:ext cx="2319610" cy="150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665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eAtlas </a:t>
            </a:r>
            <a:r>
              <a:rPr lang="en-AU" dirty="0" smtClean="0"/>
              <a:t>Repository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5141214" cy="3263504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The repository is split into: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Custodian – responsible for long term curation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Non-custodian – from external public sources that are made available on the eAtlas as reference data (in-effect republished)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Other-unpublished – Collection of external public data that has not been used yet. 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061" y="2125267"/>
            <a:ext cx="2591289" cy="158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859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eAtlas </a:t>
            </a:r>
            <a:r>
              <a:rPr lang="en-AU" dirty="0" smtClean="0"/>
              <a:t>Repository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285" y="1411598"/>
            <a:ext cx="5394143" cy="4682066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Organised by research program and custodian institution.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Captures the workflow for each dataset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Retain old versions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For projects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Folders for each content type: reports, images, plans, </a:t>
            </a:r>
            <a:r>
              <a:rPr lang="en-AU" dirty="0" err="1" smtClean="0"/>
              <a:t>etc</a:t>
            </a:r>
            <a:endParaRPr lang="en-A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For submitted datasets: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Original – As submitted files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Derived – Modifications, reformatted files, documentation improvements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Public – Files suitable for public download.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For own created datasets: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Source – Original datasets used as part of this new dataset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Working – Working directory containing intermediate generated files.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Derived – Alternate modifications of the core dataset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Published – Published form of the dataset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Deprecated – Trash can of old files that we are pretty sure we don't need. Helps clean up the folder without the worry of loosing something</a:t>
            </a:r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225" y="3984772"/>
            <a:ext cx="2331686" cy="1660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520" y="1840651"/>
            <a:ext cx="2469094" cy="201757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013434" y="2849436"/>
            <a:ext cx="1634254" cy="327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22428" y="2475186"/>
            <a:ext cx="625260" cy="99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929683" y="4753303"/>
            <a:ext cx="640157" cy="61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089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Barriers to sharing of data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Sharing of data is typically a low priority and an after thought.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Barriers to </a:t>
            </a:r>
            <a:r>
              <a:rPr lang="en-AU" dirty="0" smtClean="0"/>
              <a:t>openly sharing </a:t>
            </a:r>
            <a:r>
              <a:rPr lang="en-AU" dirty="0"/>
              <a:t>research data</a:t>
            </a:r>
            <a:r>
              <a:rPr lang="en-AU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Questionable reasons:</a:t>
            </a:r>
            <a:endParaRPr lang="en-AU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/>
              <a:t>competitive research environment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careers </a:t>
            </a:r>
            <a:r>
              <a:rPr lang="en-AU" dirty="0"/>
              <a:t>based on a </a:t>
            </a:r>
            <a:r>
              <a:rPr lang="en-AU" dirty="0" smtClean="0"/>
              <a:t>dataset</a:t>
            </a:r>
            <a:endParaRPr lang="en-AU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poor </a:t>
            </a:r>
            <a:r>
              <a:rPr lang="en-AU" dirty="0"/>
              <a:t>data documentation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/>
              <a:t>lack of licensing awareness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/>
              <a:t>fear of misuse of </a:t>
            </a:r>
            <a:r>
              <a:rPr lang="en-AU" dirty="0" smtClean="0"/>
              <a:t>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/>
              <a:t>pressure to </a:t>
            </a:r>
            <a:r>
              <a:rPr lang="en-AU" dirty="0" smtClean="0"/>
              <a:t>publish - embargo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Legitimate reasons for restrictions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privacy concerns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protection of sensitive environments</a:t>
            </a:r>
            <a:endParaRPr lang="en-A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Limited data sharing slows our ability to capture research and make it useful for management</a:t>
            </a:r>
            <a:r>
              <a:rPr lang="en-AU" dirty="0" smtClean="0"/>
              <a:t>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303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Creating new datasets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506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49"/>
          <p:cNvSpPr/>
          <p:nvPr/>
        </p:nvSpPr>
        <p:spPr>
          <a:xfrm>
            <a:off x="1399430" y="1391478"/>
            <a:ext cx="7816596" cy="5502303"/>
          </a:xfrm>
          <a:custGeom>
            <a:avLst/>
            <a:gdLst>
              <a:gd name="connsiteX0" fmla="*/ 4023360 w 7816596"/>
              <a:gd name="connsiteY0" fmla="*/ 182880 h 5502303"/>
              <a:gd name="connsiteX1" fmla="*/ 3792772 w 7816596"/>
              <a:gd name="connsiteY1" fmla="*/ 341906 h 5502303"/>
              <a:gd name="connsiteX2" fmla="*/ 3434963 w 7816596"/>
              <a:gd name="connsiteY2" fmla="*/ 166978 h 5502303"/>
              <a:gd name="connsiteX3" fmla="*/ 2941982 w 7816596"/>
              <a:gd name="connsiteY3" fmla="*/ 0 h 5502303"/>
              <a:gd name="connsiteX4" fmla="*/ 2425147 w 7816596"/>
              <a:gd name="connsiteY4" fmla="*/ 119270 h 5502303"/>
              <a:gd name="connsiteX5" fmla="*/ 1590260 w 7816596"/>
              <a:gd name="connsiteY5" fmla="*/ 437322 h 5502303"/>
              <a:gd name="connsiteX6" fmla="*/ 1200647 w 7816596"/>
              <a:gd name="connsiteY6" fmla="*/ 564543 h 5502303"/>
              <a:gd name="connsiteX7" fmla="*/ 811033 w 7816596"/>
              <a:gd name="connsiteY7" fmla="*/ 985962 h 5502303"/>
              <a:gd name="connsiteX8" fmla="*/ 103367 w 7816596"/>
              <a:gd name="connsiteY8" fmla="*/ 1645920 h 5502303"/>
              <a:gd name="connsiteX9" fmla="*/ 0 w 7816596"/>
              <a:gd name="connsiteY9" fmla="*/ 2138901 h 5502303"/>
              <a:gd name="connsiteX10" fmla="*/ 95415 w 7816596"/>
              <a:gd name="connsiteY10" fmla="*/ 3053301 h 5502303"/>
              <a:gd name="connsiteX11" fmla="*/ 310100 w 7816596"/>
              <a:gd name="connsiteY11" fmla="*/ 3880237 h 5502303"/>
              <a:gd name="connsiteX12" fmla="*/ 818984 w 7816596"/>
              <a:gd name="connsiteY12" fmla="*/ 4174435 h 5502303"/>
              <a:gd name="connsiteX13" fmla="*/ 1375575 w 7816596"/>
              <a:gd name="connsiteY13" fmla="*/ 4134679 h 5502303"/>
              <a:gd name="connsiteX14" fmla="*/ 1812897 w 7816596"/>
              <a:gd name="connsiteY14" fmla="*/ 4015409 h 5502303"/>
              <a:gd name="connsiteX15" fmla="*/ 2806810 w 7816596"/>
              <a:gd name="connsiteY15" fmla="*/ 3888188 h 5502303"/>
              <a:gd name="connsiteX16" fmla="*/ 3220278 w 7816596"/>
              <a:gd name="connsiteY16" fmla="*/ 4238045 h 5502303"/>
              <a:gd name="connsiteX17" fmla="*/ 3848431 w 7816596"/>
              <a:gd name="connsiteY17" fmla="*/ 4627659 h 5502303"/>
              <a:gd name="connsiteX18" fmla="*/ 4293704 w 7816596"/>
              <a:gd name="connsiteY18" fmla="*/ 4929809 h 5502303"/>
              <a:gd name="connsiteX19" fmla="*/ 4452730 w 7816596"/>
              <a:gd name="connsiteY19" fmla="*/ 5414839 h 5502303"/>
              <a:gd name="connsiteX20" fmla="*/ 4762831 w 7816596"/>
              <a:gd name="connsiteY20" fmla="*/ 5502303 h 5502303"/>
              <a:gd name="connsiteX21" fmla="*/ 5263763 w 7816596"/>
              <a:gd name="connsiteY21" fmla="*/ 5486400 h 5502303"/>
              <a:gd name="connsiteX22" fmla="*/ 5542059 w 7816596"/>
              <a:gd name="connsiteY22" fmla="*/ 4985468 h 5502303"/>
              <a:gd name="connsiteX23" fmla="*/ 5653377 w 7816596"/>
              <a:gd name="connsiteY23" fmla="*/ 4206240 h 5502303"/>
              <a:gd name="connsiteX24" fmla="*/ 5510253 w 7816596"/>
              <a:gd name="connsiteY24" fmla="*/ 3601941 h 5502303"/>
              <a:gd name="connsiteX25" fmla="*/ 5891916 w 7816596"/>
              <a:gd name="connsiteY25" fmla="*/ 3403159 h 5502303"/>
              <a:gd name="connsiteX26" fmla="*/ 6361043 w 7816596"/>
              <a:gd name="connsiteY26" fmla="*/ 3681454 h 5502303"/>
              <a:gd name="connsiteX27" fmla="*/ 7577593 w 7816596"/>
              <a:gd name="connsiteY27" fmla="*/ 3244132 h 5502303"/>
              <a:gd name="connsiteX28" fmla="*/ 7657106 w 7816596"/>
              <a:gd name="connsiteY28" fmla="*/ 3156668 h 5502303"/>
              <a:gd name="connsiteX29" fmla="*/ 7720716 w 7816596"/>
              <a:gd name="connsiteY29" fmla="*/ 3077155 h 5502303"/>
              <a:gd name="connsiteX30" fmla="*/ 7768424 w 7816596"/>
              <a:gd name="connsiteY30" fmla="*/ 3061252 h 5502303"/>
              <a:gd name="connsiteX31" fmla="*/ 7784327 w 7816596"/>
              <a:gd name="connsiteY31" fmla="*/ 3037399 h 5502303"/>
              <a:gd name="connsiteX32" fmla="*/ 7808180 w 7816596"/>
              <a:gd name="connsiteY32" fmla="*/ 3029447 h 5502303"/>
              <a:gd name="connsiteX33" fmla="*/ 7816132 w 7816596"/>
              <a:gd name="connsiteY33" fmla="*/ 2973788 h 5502303"/>
              <a:gd name="connsiteX34" fmla="*/ 7704813 w 7816596"/>
              <a:gd name="connsiteY34" fmla="*/ 2417197 h 5502303"/>
              <a:gd name="connsiteX35" fmla="*/ 7569641 w 7816596"/>
              <a:gd name="connsiteY35" fmla="*/ 2242268 h 5502303"/>
              <a:gd name="connsiteX36" fmla="*/ 6321287 w 7816596"/>
              <a:gd name="connsiteY36" fmla="*/ 2258171 h 5502303"/>
              <a:gd name="connsiteX37" fmla="*/ 6146358 w 7816596"/>
              <a:gd name="connsiteY37" fmla="*/ 1860605 h 5502303"/>
              <a:gd name="connsiteX38" fmla="*/ 6035040 w 7816596"/>
              <a:gd name="connsiteY38" fmla="*/ 1351722 h 5502303"/>
              <a:gd name="connsiteX39" fmla="*/ 6313335 w 7816596"/>
              <a:gd name="connsiteY39" fmla="*/ 858741 h 5502303"/>
              <a:gd name="connsiteX40" fmla="*/ 6098650 w 7816596"/>
              <a:gd name="connsiteY40" fmla="*/ 667910 h 5502303"/>
              <a:gd name="connsiteX41" fmla="*/ 5685182 w 7816596"/>
              <a:gd name="connsiteY41" fmla="*/ 763325 h 5502303"/>
              <a:gd name="connsiteX42" fmla="*/ 4778733 w 7816596"/>
              <a:gd name="connsiteY42" fmla="*/ 477079 h 5502303"/>
              <a:gd name="connsiteX43" fmla="*/ 4524292 w 7816596"/>
              <a:gd name="connsiteY43" fmla="*/ 111319 h 5502303"/>
              <a:gd name="connsiteX44" fmla="*/ 4023360 w 7816596"/>
              <a:gd name="connsiteY44" fmla="*/ 182880 h 550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816596" h="5502303">
                <a:moveTo>
                  <a:pt x="4023360" y="182880"/>
                </a:moveTo>
                <a:lnTo>
                  <a:pt x="3792772" y="341906"/>
                </a:lnTo>
                <a:lnTo>
                  <a:pt x="3434963" y="166978"/>
                </a:lnTo>
                <a:lnTo>
                  <a:pt x="2941982" y="0"/>
                </a:lnTo>
                <a:lnTo>
                  <a:pt x="2425147" y="119270"/>
                </a:lnTo>
                <a:lnTo>
                  <a:pt x="1590260" y="437322"/>
                </a:lnTo>
                <a:lnTo>
                  <a:pt x="1200647" y="564543"/>
                </a:lnTo>
                <a:lnTo>
                  <a:pt x="811033" y="985962"/>
                </a:lnTo>
                <a:lnTo>
                  <a:pt x="103367" y="1645920"/>
                </a:lnTo>
                <a:lnTo>
                  <a:pt x="0" y="2138901"/>
                </a:lnTo>
                <a:lnTo>
                  <a:pt x="95415" y="3053301"/>
                </a:lnTo>
                <a:lnTo>
                  <a:pt x="310100" y="3880237"/>
                </a:lnTo>
                <a:lnTo>
                  <a:pt x="818984" y="4174435"/>
                </a:lnTo>
                <a:lnTo>
                  <a:pt x="1375575" y="4134679"/>
                </a:lnTo>
                <a:lnTo>
                  <a:pt x="1812897" y="4015409"/>
                </a:lnTo>
                <a:lnTo>
                  <a:pt x="2806810" y="3888188"/>
                </a:lnTo>
                <a:lnTo>
                  <a:pt x="3220278" y="4238045"/>
                </a:lnTo>
                <a:lnTo>
                  <a:pt x="3848431" y="4627659"/>
                </a:lnTo>
                <a:lnTo>
                  <a:pt x="4293704" y="4929809"/>
                </a:lnTo>
                <a:lnTo>
                  <a:pt x="4452730" y="5414839"/>
                </a:lnTo>
                <a:lnTo>
                  <a:pt x="4762831" y="5502303"/>
                </a:lnTo>
                <a:lnTo>
                  <a:pt x="5263763" y="5486400"/>
                </a:lnTo>
                <a:lnTo>
                  <a:pt x="5542059" y="4985468"/>
                </a:lnTo>
                <a:lnTo>
                  <a:pt x="5653377" y="4206240"/>
                </a:lnTo>
                <a:lnTo>
                  <a:pt x="5510253" y="3601941"/>
                </a:lnTo>
                <a:lnTo>
                  <a:pt x="5891916" y="3403159"/>
                </a:lnTo>
                <a:lnTo>
                  <a:pt x="6361043" y="3681454"/>
                </a:lnTo>
                <a:lnTo>
                  <a:pt x="7577593" y="3244132"/>
                </a:lnTo>
                <a:lnTo>
                  <a:pt x="7657106" y="3156668"/>
                </a:lnTo>
                <a:cubicBezTo>
                  <a:pt x="7660739" y="3151582"/>
                  <a:pt x="7701780" y="3087675"/>
                  <a:pt x="7720716" y="3077155"/>
                </a:cubicBezTo>
                <a:cubicBezTo>
                  <a:pt x="7735369" y="3069014"/>
                  <a:pt x="7768424" y="3061252"/>
                  <a:pt x="7768424" y="3061252"/>
                </a:cubicBezTo>
                <a:cubicBezTo>
                  <a:pt x="7773725" y="3053301"/>
                  <a:pt x="7776865" y="3043369"/>
                  <a:pt x="7784327" y="3037399"/>
                </a:cubicBezTo>
                <a:cubicBezTo>
                  <a:pt x="7790872" y="3032163"/>
                  <a:pt x="7802254" y="3035373"/>
                  <a:pt x="7808180" y="3029447"/>
                </a:cubicBezTo>
                <a:cubicBezTo>
                  <a:pt x="7819485" y="3018142"/>
                  <a:pt x="7816132" y="2985380"/>
                  <a:pt x="7816132" y="2973788"/>
                </a:cubicBezTo>
                <a:lnTo>
                  <a:pt x="7704813" y="2417197"/>
                </a:lnTo>
                <a:lnTo>
                  <a:pt x="7569641" y="2242268"/>
                </a:lnTo>
                <a:lnTo>
                  <a:pt x="6321287" y="2258171"/>
                </a:lnTo>
                <a:lnTo>
                  <a:pt x="6146358" y="1860605"/>
                </a:lnTo>
                <a:lnTo>
                  <a:pt x="6035040" y="1351722"/>
                </a:lnTo>
                <a:lnTo>
                  <a:pt x="6313335" y="858741"/>
                </a:lnTo>
                <a:lnTo>
                  <a:pt x="6098650" y="667910"/>
                </a:lnTo>
                <a:lnTo>
                  <a:pt x="5685182" y="763325"/>
                </a:lnTo>
                <a:lnTo>
                  <a:pt x="4778733" y="477079"/>
                </a:lnTo>
                <a:lnTo>
                  <a:pt x="4524292" y="111319"/>
                </a:lnTo>
                <a:lnTo>
                  <a:pt x="4023360" y="18288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22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/>
          <p:cNvSpPr/>
          <p:nvPr/>
        </p:nvSpPr>
        <p:spPr>
          <a:xfrm>
            <a:off x="1823921" y="1545042"/>
            <a:ext cx="5286691" cy="4140797"/>
          </a:xfrm>
          <a:custGeom>
            <a:avLst/>
            <a:gdLst>
              <a:gd name="connsiteX0" fmla="*/ 3824944 w 5286691"/>
              <a:gd name="connsiteY0" fmla="*/ 0 h 4140797"/>
              <a:gd name="connsiteX1" fmla="*/ 3873417 w 5286691"/>
              <a:gd name="connsiteY1" fmla="*/ 135511 h 4140797"/>
              <a:gd name="connsiteX2" fmla="*/ 3879960 w 5286691"/>
              <a:gd name="connsiteY2" fmla="*/ 240198 h 4140797"/>
              <a:gd name="connsiteX3" fmla="*/ 3925761 w 5286691"/>
              <a:gd name="connsiteY3" fmla="*/ 253283 h 4140797"/>
              <a:gd name="connsiteX4" fmla="*/ 3912675 w 5286691"/>
              <a:gd name="connsiteY4" fmla="*/ 299084 h 4140797"/>
              <a:gd name="connsiteX5" fmla="*/ 3945390 w 5286691"/>
              <a:gd name="connsiteY5" fmla="*/ 344885 h 4140797"/>
              <a:gd name="connsiteX6" fmla="*/ 3965018 w 5286691"/>
              <a:gd name="connsiteY6" fmla="*/ 423400 h 4140797"/>
              <a:gd name="connsiteX7" fmla="*/ 3978104 w 5286691"/>
              <a:gd name="connsiteY7" fmla="*/ 521544 h 4140797"/>
              <a:gd name="connsiteX8" fmla="*/ 3991190 w 5286691"/>
              <a:gd name="connsiteY8" fmla="*/ 586973 h 4140797"/>
              <a:gd name="connsiteX9" fmla="*/ 4030448 w 5286691"/>
              <a:gd name="connsiteY9" fmla="*/ 586973 h 4140797"/>
              <a:gd name="connsiteX10" fmla="*/ 4095877 w 5286691"/>
              <a:gd name="connsiteY10" fmla="*/ 547716 h 4140797"/>
              <a:gd name="connsiteX11" fmla="*/ 4115506 w 5286691"/>
              <a:gd name="connsiteY11" fmla="*/ 593516 h 4140797"/>
              <a:gd name="connsiteX12" fmla="*/ 4194021 w 5286691"/>
              <a:gd name="connsiteY12" fmla="*/ 658946 h 4140797"/>
              <a:gd name="connsiteX13" fmla="*/ 4213650 w 5286691"/>
              <a:gd name="connsiteY13" fmla="*/ 789804 h 4140797"/>
              <a:gd name="connsiteX14" fmla="*/ 4213650 w 5286691"/>
              <a:gd name="connsiteY14" fmla="*/ 861777 h 4140797"/>
              <a:gd name="connsiteX15" fmla="*/ 4272536 w 5286691"/>
              <a:gd name="connsiteY15" fmla="*/ 927206 h 4140797"/>
              <a:gd name="connsiteX16" fmla="*/ 4305251 w 5286691"/>
              <a:gd name="connsiteY16" fmla="*/ 1031893 h 4140797"/>
              <a:gd name="connsiteX17" fmla="*/ 4285622 w 5286691"/>
              <a:gd name="connsiteY17" fmla="*/ 1097322 h 4140797"/>
              <a:gd name="connsiteX18" fmla="*/ 4337966 w 5286691"/>
              <a:gd name="connsiteY18" fmla="*/ 1162752 h 4140797"/>
              <a:gd name="connsiteX19" fmla="*/ 4331423 w 5286691"/>
              <a:gd name="connsiteY19" fmla="*/ 1215095 h 4140797"/>
              <a:gd name="connsiteX20" fmla="*/ 4423024 w 5286691"/>
              <a:gd name="connsiteY20" fmla="*/ 1267439 h 4140797"/>
              <a:gd name="connsiteX21" fmla="*/ 4481910 w 5286691"/>
              <a:gd name="connsiteY21" fmla="*/ 1267439 h 4140797"/>
              <a:gd name="connsiteX22" fmla="*/ 4508082 w 5286691"/>
              <a:gd name="connsiteY22" fmla="*/ 1332868 h 4140797"/>
              <a:gd name="connsiteX23" fmla="*/ 4599683 w 5286691"/>
              <a:gd name="connsiteY23" fmla="*/ 1378669 h 4140797"/>
              <a:gd name="connsiteX24" fmla="*/ 4619312 w 5286691"/>
              <a:gd name="connsiteY24" fmla="*/ 1359040 h 4140797"/>
              <a:gd name="connsiteX25" fmla="*/ 4665112 w 5286691"/>
              <a:gd name="connsiteY25" fmla="*/ 1398297 h 4140797"/>
              <a:gd name="connsiteX26" fmla="*/ 4645484 w 5286691"/>
              <a:gd name="connsiteY26" fmla="*/ 1424469 h 4140797"/>
              <a:gd name="connsiteX27" fmla="*/ 4710913 w 5286691"/>
              <a:gd name="connsiteY27" fmla="*/ 1483356 h 4140797"/>
              <a:gd name="connsiteX28" fmla="*/ 4743628 w 5286691"/>
              <a:gd name="connsiteY28" fmla="*/ 1574957 h 4140797"/>
              <a:gd name="connsiteX29" fmla="*/ 4743628 w 5286691"/>
              <a:gd name="connsiteY29" fmla="*/ 1653472 h 4140797"/>
              <a:gd name="connsiteX30" fmla="*/ 4809057 w 5286691"/>
              <a:gd name="connsiteY30" fmla="*/ 1705815 h 4140797"/>
              <a:gd name="connsiteX31" fmla="*/ 4881029 w 5286691"/>
              <a:gd name="connsiteY31" fmla="*/ 1712358 h 4140797"/>
              <a:gd name="connsiteX32" fmla="*/ 4881029 w 5286691"/>
              <a:gd name="connsiteY32" fmla="*/ 1686187 h 4140797"/>
              <a:gd name="connsiteX33" fmla="*/ 4920287 w 5286691"/>
              <a:gd name="connsiteY33" fmla="*/ 1731987 h 4140797"/>
              <a:gd name="connsiteX34" fmla="*/ 4920287 w 5286691"/>
              <a:gd name="connsiteY34" fmla="*/ 1830131 h 4140797"/>
              <a:gd name="connsiteX35" fmla="*/ 4959545 w 5286691"/>
              <a:gd name="connsiteY35" fmla="*/ 1882475 h 4140797"/>
              <a:gd name="connsiteX36" fmla="*/ 5051146 w 5286691"/>
              <a:gd name="connsiteY36" fmla="*/ 1928275 h 4140797"/>
              <a:gd name="connsiteX37" fmla="*/ 5110032 w 5286691"/>
              <a:gd name="connsiteY37" fmla="*/ 2019876 h 4140797"/>
              <a:gd name="connsiteX38" fmla="*/ 5149290 w 5286691"/>
              <a:gd name="connsiteY38" fmla="*/ 2091849 h 4140797"/>
              <a:gd name="connsiteX39" fmla="*/ 5201633 w 5286691"/>
              <a:gd name="connsiteY39" fmla="*/ 2111477 h 4140797"/>
              <a:gd name="connsiteX40" fmla="*/ 5227805 w 5286691"/>
              <a:gd name="connsiteY40" fmla="*/ 2209621 h 4140797"/>
              <a:gd name="connsiteX41" fmla="*/ 5227805 w 5286691"/>
              <a:gd name="connsiteY41" fmla="*/ 2360109 h 4140797"/>
              <a:gd name="connsiteX42" fmla="*/ 5227805 w 5286691"/>
              <a:gd name="connsiteY42" fmla="*/ 2438624 h 4140797"/>
              <a:gd name="connsiteX43" fmla="*/ 5260520 w 5286691"/>
              <a:gd name="connsiteY43" fmla="*/ 2517139 h 4140797"/>
              <a:gd name="connsiteX44" fmla="*/ 5286691 w 5286691"/>
              <a:gd name="connsiteY44" fmla="*/ 2589112 h 4140797"/>
              <a:gd name="connsiteX45" fmla="*/ 5186531 w 5286691"/>
              <a:gd name="connsiteY45" fmla="*/ 2987356 h 4140797"/>
              <a:gd name="connsiteX46" fmla="*/ 4970465 w 5286691"/>
              <a:gd name="connsiteY46" fmla="*/ 3376130 h 4140797"/>
              <a:gd name="connsiteX47" fmla="*/ 4827335 w 5286691"/>
              <a:gd name="connsiteY47" fmla="*/ 3679087 h 4140797"/>
              <a:gd name="connsiteX48" fmla="*/ 4790257 w 5286691"/>
              <a:gd name="connsiteY48" fmla="*/ 3937132 h 4140797"/>
              <a:gd name="connsiteX49" fmla="*/ 4508273 w 5286691"/>
              <a:gd name="connsiteY49" fmla="*/ 3994026 h 4140797"/>
              <a:gd name="connsiteX50" fmla="*/ 4320324 w 5286691"/>
              <a:gd name="connsiteY50" fmla="*/ 4139497 h 4140797"/>
              <a:gd name="connsiteX51" fmla="*/ 4073936 w 5286691"/>
              <a:gd name="connsiteY51" fmla="*/ 4057695 h 4140797"/>
              <a:gd name="connsiteX52" fmla="*/ 3951546 w 5286691"/>
              <a:gd name="connsiteY52" fmla="*/ 4121164 h 4140797"/>
              <a:gd name="connsiteX53" fmla="*/ 3691831 w 5286691"/>
              <a:gd name="connsiteY53" fmla="*/ 4059305 h 4140797"/>
              <a:gd name="connsiteX54" fmla="*/ 3554328 w 5286691"/>
              <a:gd name="connsiteY54" fmla="*/ 3999977 h 4140797"/>
              <a:gd name="connsiteX55" fmla="*/ 3483755 w 5286691"/>
              <a:gd name="connsiteY55" fmla="*/ 3928889 h 4140797"/>
              <a:gd name="connsiteX56" fmla="*/ 3466367 w 5286691"/>
              <a:gd name="connsiteY56" fmla="*/ 3816129 h 4140797"/>
              <a:gd name="connsiteX57" fmla="*/ 3364767 w 5286691"/>
              <a:gd name="connsiteY57" fmla="*/ 3650734 h 4140797"/>
              <a:gd name="connsiteX58" fmla="*/ 3237166 w 5286691"/>
              <a:gd name="connsiteY58" fmla="*/ 3656794 h 4140797"/>
              <a:gd name="connsiteX59" fmla="*/ 3282070 w 5286691"/>
              <a:gd name="connsiteY59" fmla="*/ 3527869 h 4140797"/>
              <a:gd name="connsiteX60" fmla="*/ 3229164 w 5286691"/>
              <a:gd name="connsiteY60" fmla="*/ 3452733 h 4140797"/>
              <a:gd name="connsiteX61" fmla="*/ 3178107 w 5286691"/>
              <a:gd name="connsiteY61" fmla="*/ 3572761 h 4140797"/>
              <a:gd name="connsiteX62" fmla="*/ 3084831 w 5286691"/>
              <a:gd name="connsiteY62" fmla="*/ 3590377 h 4140797"/>
              <a:gd name="connsiteX63" fmla="*/ 3150677 w 5286691"/>
              <a:gd name="connsiteY63" fmla="*/ 3482313 h 4140797"/>
              <a:gd name="connsiteX64" fmla="*/ 3208476 w 5286691"/>
              <a:gd name="connsiteY64" fmla="*/ 3363731 h 4140797"/>
              <a:gd name="connsiteX65" fmla="*/ 3188203 w 5286691"/>
              <a:gd name="connsiteY65" fmla="*/ 3253915 h 4140797"/>
              <a:gd name="connsiteX66" fmla="*/ 3095294 w 5286691"/>
              <a:gd name="connsiteY66" fmla="*/ 3372470 h 4140797"/>
              <a:gd name="connsiteX67" fmla="*/ 2980622 w 5286691"/>
              <a:gd name="connsiteY67" fmla="*/ 3465403 h 4140797"/>
              <a:gd name="connsiteX68" fmla="*/ 2903357 w 5286691"/>
              <a:gd name="connsiteY68" fmla="*/ 3513147 h 4140797"/>
              <a:gd name="connsiteX69" fmla="*/ 2666560 w 5286691"/>
              <a:gd name="connsiteY69" fmla="*/ 3151621 h 4140797"/>
              <a:gd name="connsiteX70" fmla="*/ 2292797 w 5286691"/>
              <a:gd name="connsiteY70" fmla="*/ 3052005 h 4140797"/>
              <a:gd name="connsiteX71" fmla="*/ 1674352 w 5286691"/>
              <a:gd name="connsiteY71" fmla="*/ 3166890 h 4140797"/>
              <a:gd name="connsiteX72" fmla="*/ 1485467 w 5286691"/>
              <a:gd name="connsiteY72" fmla="*/ 3238825 h 4140797"/>
              <a:gd name="connsiteX73" fmla="*/ 1310723 w 5286691"/>
              <a:gd name="connsiteY73" fmla="*/ 3390374 h 4140797"/>
              <a:gd name="connsiteX74" fmla="*/ 819313 w 5286691"/>
              <a:gd name="connsiteY74" fmla="*/ 3417019 h 4140797"/>
              <a:gd name="connsiteX75" fmla="*/ 607552 w 5286691"/>
              <a:gd name="connsiteY75" fmla="*/ 3559826 h 4140797"/>
              <a:gd name="connsiteX76" fmla="*/ 232616 w 5286691"/>
              <a:gd name="connsiteY76" fmla="*/ 3480051 h 4140797"/>
              <a:gd name="connsiteX77" fmla="*/ 199224 w 5286691"/>
              <a:gd name="connsiteY77" fmla="*/ 3355639 h 4140797"/>
              <a:gd name="connsiteX78" fmla="*/ 199309 w 5286691"/>
              <a:gd name="connsiteY78" fmla="*/ 3352877 h 4140797"/>
              <a:gd name="connsiteX79" fmla="*/ 207799 w 5286691"/>
              <a:gd name="connsiteY79" fmla="*/ 3351100 h 4140797"/>
              <a:gd name="connsiteX80" fmla="*/ 285708 w 5286691"/>
              <a:gd name="connsiteY80" fmla="*/ 3305155 h 4140797"/>
              <a:gd name="connsiteX81" fmla="*/ 286022 w 5286691"/>
              <a:gd name="connsiteY81" fmla="*/ 3163024 h 4140797"/>
              <a:gd name="connsiteX82" fmla="*/ 194660 w 5286691"/>
              <a:gd name="connsiteY82" fmla="*/ 2854433 h 4140797"/>
              <a:gd name="connsiteX83" fmla="*/ 163573 w 5286691"/>
              <a:gd name="connsiteY83" fmla="*/ 2595655 h 4140797"/>
              <a:gd name="connsiteX84" fmla="*/ 91601 w 5286691"/>
              <a:gd name="connsiteY84" fmla="*/ 2504053 h 4140797"/>
              <a:gd name="connsiteX85" fmla="*/ 111230 w 5286691"/>
              <a:gd name="connsiteY85" fmla="*/ 2451710 h 4140797"/>
              <a:gd name="connsiteX86" fmla="*/ 6543 w 5286691"/>
              <a:gd name="connsiteY86" fmla="*/ 2261965 h 4140797"/>
              <a:gd name="connsiteX87" fmla="*/ 104687 w 5286691"/>
              <a:gd name="connsiteY87" fmla="*/ 2255422 h 4140797"/>
              <a:gd name="connsiteX88" fmla="*/ 104687 w 5286691"/>
              <a:gd name="connsiteY88" fmla="*/ 2189992 h 4140797"/>
              <a:gd name="connsiteX89" fmla="*/ 0 w 5286691"/>
              <a:gd name="connsiteY89" fmla="*/ 1967533 h 4140797"/>
              <a:gd name="connsiteX90" fmla="*/ 13086 w 5286691"/>
              <a:gd name="connsiteY90" fmla="*/ 1902103 h 4140797"/>
              <a:gd name="connsiteX91" fmla="*/ 65429 w 5286691"/>
              <a:gd name="connsiteY91" fmla="*/ 1836674 h 4140797"/>
              <a:gd name="connsiteX92" fmla="*/ 65429 w 5286691"/>
              <a:gd name="connsiteY92" fmla="*/ 1771245 h 4140797"/>
              <a:gd name="connsiteX93" fmla="*/ 26172 w 5286691"/>
              <a:gd name="connsiteY93" fmla="*/ 1731987 h 4140797"/>
              <a:gd name="connsiteX94" fmla="*/ 98144 w 5286691"/>
              <a:gd name="connsiteY94" fmla="*/ 1601128 h 4140797"/>
              <a:gd name="connsiteX95" fmla="*/ 117773 w 5286691"/>
              <a:gd name="connsiteY95" fmla="*/ 1607671 h 4140797"/>
              <a:gd name="connsiteX96" fmla="*/ 117773 w 5286691"/>
              <a:gd name="connsiteY96" fmla="*/ 1705815 h 4140797"/>
              <a:gd name="connsiteX97" fmla="*/ 176659 w 5286691"/>
              <a:gd name="connsiteY97" fmla="*/ 1607671 h 4140797"/>
              <a:gd name="connsiteX98" fmla="*/ 353319 w 5286691"/>
              <a:gd name="connsiteY98" fmla="*/ 1496441 h 4140797"/>
              <a:gd name="connsiteX99" fmla="*/ 444920 w 5286691"/>
              <a:gd name="connsiteY99" fmla="*/ 1444098 h 4140797"/>
              <a:gd name="connsiteX100" fmla="*/ 582321 w 5286691"/>
              <a:gd name="connsiteY100" fmla="*/ 1444098 h 4140797"/>
              <a:gd name="connsiteX101" fmla="*/ 745895 w 5286691"/>
              <a:gd name="connsiteY101" fmla="*/ 1352497 h 4140797"/>
              <a:gd name="connsiteX102" fmla="*/ 935640 w 5286691"/>
              <a:gd name="connsiteY102" fmla="*/ 1319782 h 4140797"/>
              <a:gd name="connsiteX103" fmla="*/ 1086127 w 5286691"/>
              <a:gd name="connsiteY103" fmla="*/ 1215095 h 4140797"/>
              <a:gd name="connsiteX104" fmla="*/ 1171185 w 5286691"/>
              <a:gd name="connsiteY104" fmla="*/ 1103865 h 4140797"/>
              <a:gd name="connsiteX105" fmla="*/ 1158100 w 5286691"/>
              <a:gd name="connsiteY105" fmla="*/ 986092 h 4140797"/>
              <a:gd name="connsiteX106" fmla="*/ 1256244 w 5286691"/>
              <a:gd name="connsiteY106" fmla="*/ 868320 h 4140797"/>
              <a:gd name="connsiteX107" fmla="*/ 1334759 w 5286691"/>
              <a:gd name="connsiteY107" fmla="*/ 986092 h 4140797"/>
              <a:gd name="connsiteX108" fmla="*/ 1380559 w 5286691"/>
              <a:gd name="connsiteY108" fmla="*/ 927206 h 4140797"/>
              <a:gd name="connsiteX109" fmla="*/ 1328216 w 5286691"/>
              <a:gd name="connsiteY109" fmla="*/ 868320 h 4140797"/>
              <a:gd name="connsiteX110" fmla="*/ 1360931 w 5286691"/>
              <a:gd name="connsiteY110" fmla="*/ 822519 h 4140797"/>
              <a:gd name="connsiteX111" fmla="*/ 1445989 w 5286691"/>
              <a:gd name="connsiteY111" fmla="*/ 855234 h 4140797"/>
              <a:gd name="connsiteX112" fmla="*/ 1478703 w 5286691"/>
              <a:gd name="connsiteY112" fmla="*/ 789804 h 4140797"/>
              <a:gd name="connsiteX113" fmla="*/ 1459075 w 5286691"/>
              <a:gd name="connsiteY113" fmla="*/ 730918 h 4140797"/>
              <a:gd name="connsiteX114" fmla="*/ 1517961 w 5286691"/>
              <a:gd name="connsiteY114" fmla="*/ 678574 h 4140797"/>
              <a:gd name="connsiteX115" fmla="*/ 1553066 w 5286691"/>
              <a:gd name="connsiteY115" fmla="*/ 599777 h 4140797"/>
              <a:gd name="connsiteX116" fmla="*/ 1636363 w 5286691"/>
              <a:gd name="connsiteY116" fmla="*/ 526043 h 4140797"/>
              <a:gd name="connsiteX117" fmla="*/ 1752941 w 5286691"/>
              <a:gd name="connsiteY117" fmla="*/ 470744 h 4140797"/>
              <a:gd name="connsiteX118" fmla="*/ 1839761 w 5286691"/>
              <a:gd name="connsiteY118" fmla="*/ 476091 h 4140797"/>
              <a:gd name="connsiteX119" fmla="*/ 1949795 w 5286691"/>
              <a:gd name="connsiteY119" fmla="*/ 619688 h 4140797"/>
              <a:gd name="connsiteX120" fmla="*/ 2054482 w 5286691"/>
              <a:gd name="connsiteY120" fmla="*/ 645860 h 4140797"/>
              <a:gd name="connsiteX121" fmla="*/ 2132997 w 5286691"/>
              <a:gd name="connsiteY121" fmla="*/ 645860 h 4140797"/>
              <a:gd name="connsiteX122" fmla="*/ 2132997 w 5286691"/>
              <a:gd name="connsiteY122" fmla="*/ 613145 h 4140797"/>
              <a:gd name="connsiteX123" fmla="*/ 2108303 w 5286691"/>
              <a:gd name="connsiteY123" fmla="*/ 568257 h 4140797"/>
              <a:gd name="connsiteX124" fmla="*/ 2105978 w 5286691"/>
              <a:gd name="connsiteY124" fmla="*/ 485308 h 4140797"/>
              <a:gd name="connsiteX125" fmla="*/ 2149386 w 5286691"/>
              <a:gd name="connsiteY125" fmla="*/ 417487 h 4140797"/>
              <a:gd name="connsiteX126" fmla="*/ 2218686 w 5286691"/>
              <a:gd name="connsiteY126" fmla="*/ 315475 h 4140797"/>
              <a:gd name="connsiteX127" fmla="*/ 2311765 w 5286691"/>
              <a:gd name="connsiteY127" fmla="*/ 245893 h 4140797"/>
              <a:gd name="connsiteX128" fmla="*/ 2441427 w 5286691"/>
              <a:gd name="connsiteY128" fmla="*/ 224503 h 4140797"/>
              <a:gd name="connsiteX129" fmla="*/ 2501510 w 5286691"/>
              <a:gd name="connsiteY129" fmla="*/ 217047 h 4140797"/>
              <a:gd name="connsiteX130" fmla="*/ 2509530 w 5286691"/>
              <a:gd name="connsiteY130" fmla="*/ 154009 h 4140797"/>
              <a:gd name="connsiteX131" fmla="*/ 2450644 w 5286691"/>
              <a:gd name="connsiteY131" fmla="*/ 132902 h 4140797"/>
              <a:gd name="connsiteX132" fmla="*/ 2413778 w 5286691"/>
              <a:gd name="connsiteY132" fmla="*/ 72255 h 4140797"/>
              <a:gd name="connsiteX133" fmla="*/ 2515161 w 5286691"/>
              <a:gd name="connsiteY133" fmla="*/ 88297 h 4140797"/>
              <a:gd name="connsiteX134" fmla="*/ 2585937 w 5286691"/>
              <a:gd name="connsiteY134" fmla="*/ 127838 h 4140797"/>
              <a:gd name="connsiteX135" fmla="*/ 2674517 w 5286691"/>
              <a:gd name="connsiteY135" fmla="*/ 165617 h 4140797"/>
              <a:gd name="connsiteX136" fmla="*/ 2809593 w 5286691"/>
              <a:gd name="connsiteY136" fmla="*/ 218242 h 4140797"/>
              <a:gd name="connsiteX137" fmla="*/ 2897324 w 5286691"/>
              <a:gd name="connsiteY137" fmla="*/ 208743 h 4140797"/>
              <a:gd name="connsiteX138" fmla="*/ 2976753 w 5286691"/>
              <a:gd name="connsiteY138" fmla="*/ 247370 h 4140797"/>
              <a:gd name="connsiteX139" fmla="*/ 3023749 w 5286691"/>
              <a:gd name="connsiteY139" fmla="*/ 197136 h 4140797"/>
              <a:gd name="connsiteX140" fmla="*/ 3096004 w 5286691"/>
              <a:gd name="connsiteY140" fmla="*/ 235198 h 4140797"/>
              <a:gd name="connsiteX141" fmla="*/ 3023466 w 5286691"/>
              <a:gd name="connsiteY141" fmla="*/ 349666 h 4140797"/>
              <a:gd name="connsiteX142" fmla="*/ 2986600 w 5286691"/>
              <a:gd name="connsiteY142" fmla="*/ 381817 h 4140797"/>
              <a:gd name="connsiteX143" fmla="*/ 2978579 w 5286691"/>
              <a:gd name="connsiteY143" fmla="*/ 421922 h 4140797"/>
              <a:gd name="connsiteX144" fmla="*/ 2970492 w 5286691"/>
              <a:gd name="connsiteY144" fmla="*/ 482286 h 4140797"/>
              <a:gd name="connsiteX145" fmla="*/ 2930387 w 5286691"/>
              <a:gd name="connsiteY145" fmla="*/ 520066 h 4140797"/>
              <a:gd name="connsiteX146" fmla="*/ 2898520 w 5286691"/>
              <a:gd name="connsiteY146" fmla="*/ 632774 h 4140797"/>
              <a:gd name="connsiteX147" fmla="*/ 3009750 w 5286691"/>
              <a:gd name="connsiteY147" fmla="*/ 730918 h 4140797"/>
              <a:gd name="connsiteX148" fmla="*/ 3199495 w 5286691"/>
              <a:gd name="connsiteY148" fmla="*/ 829062 h 4140797"/>
              <a:gd name="connsiteX149" fmla="*/ 3369611 w 5286691"/>
              <a:gd name="connsiteY149" fmla="*/ 927206 h 4140797"/>
              <a:gd name="connsiteX150" fmla="*/ 3474298 w 5286691"/>
              <a:gd name="connsiteY150" fmla="*/ 1025350 h 4140797"/>
              <a:gd name="connsiteX151" fmla="*/ 3585528 w 5286691"/>
              <a:gd name="connsiteY151" fmla="*/ 1018807 h 4140797"/>
              <a:gd name="connsiteX152" fmla="*/ 3644415 w 5286691"/>
              <a:gd name="connsiteY152" fmla="*/ 914120 h 4140797"/>
              <a:gd name="connsiteX153" fmla="*/ 3690215 w 5286691"/>
              <a:gd name="connsiteY153" fmla="*/ 750547 h 4140797"/>
              <a:gd name="connsiteX154" fmla="*/ 3709844 w 5286691"/>
              <a:gd name="connsiteY154" fmla="*/ 665489 h 4140797"/>
              <a:gd name="connsiteX155" fmla="*/ 3709844 w 5286691"/>
              <a:gd name="connsiteY155" fmla="*/ 554259 h 4140797"/>
              <a:gd name="connsiteX156" fmla="*/ 3690215 w 5286691"/>
              <a:gd name="connsiteY156" fmla="*/ 495372 h 4140797"/>
              <a:gd name="connsiteX157" fmla="*/ 3709844 w 5286691"/>
              <a:gd name="connsiteY157" fmla="*/ 429943 h 4140797"/>
              <a:gd name="connsiteX158" fmla="*/ 3749102 w 5286691"/>
              <a:gd name="connsiteY158" fmla="*/ 351428 h 4140797"/>
              <a:gd name="connsiteX159" fmla="*/ 3722930 w 5286691"/>
              <a:gd name="connsiteY159" fmla="*/ 344885 h 4140797"/>
              <a:gd name="connsiteX160" fmla="*/ 3742559 w 5286691"/>
              <a:gd name="connsiteY160" fmla="*/ 259826 h 4140797"/>
              <a:gd name="connsiteX161" fmla="*/ 3752406 w 5286691"/>
              <a:gd name="connsiteY161" fmla="*/ 148596 h 4140797"/>
              <a:gd name="connsiteX162" fmla="*/ 3765774 w 5286691"/>
              <a:gd name="connsiteY162" fmla="*/ 41019 h 4140797"/>
              <a:gd name="connsiteX163" fmla="*/ 3824944 w 5286691"/>
              <a:gd name="connsiteY163" fmla="*/ 0 h 414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5286691" h="4140797">
                <a:moveTo>
                  <a:pt x="3824944" y="0"/>
                </a:moveTo>
                <a:lnTo>
                  <a:pt x="3873417" y="135511"/>
                </a:lnTo>
                <a:lnTo>
                  <a:pt x="3879960" y="240198"/>
                </a:lnTo>
                <a:lnTo>
                  <a:pt x="3925761" y="253283"/>
                </a:lnTo>
                <a:lnTo>
                  <a:pt x="3912675" y="299084"/>
                </a:lnTo>
                <a:lnTo>
                  <a:pt x="3945390" y="344885"/>
                </a:lnTo>
                <a:lnTo>
                  <a:pt x="3965018" y="423400"/>
                </a:lnTo>
                <a:lnTo>
                  <a:pt x="3978104" y="521544"/>
                </a:lnTo>
                <a:lnTo>
                  <a:pt x="3991190" y="586973"/>
                </a:lnTo>
                <a:lnTo>
                  <a:pt x="4030448" y="586973"/>
                </a:lnTo>
                <a:lnTo>
                  <a:pt x="4095877" y="547716"/>
                </a:lnTo>
                <a:lnTo>
                  <a:pt x="4115506" y="593516"/>
                </a:lnTo>
                <a:lnTo>
                  <a:pt x="4194021" y="658946"/>
                </a:lnTo>
                <a:lnTo>
                  <a:pt x="4213650" y="789804"/>
                </a:lnTo>
                <a:lnTo>
                  <a:pt x="4213650" y="861777"/>
                </a:lnTo>
                <a:lnTo>
                  <a:pt x="4272536" y="927206"/>
                </a:lnTo>
                <a:lnTo>
                  <a:pt x="4305251" y="1031893"/>
                </a:lnTo>
                <a:lnTo>
                  <a:pt x="4285622" y="1097322"/>
                </a:lnTo>
                <a:lnTo>
                  <a:pt x="4337966" y="1162752"/>
                </a:lnTo>
                <a:lnTo>
                  <a:pt x="4331423" y="1215095"/>
                </a:lnTo>
                <a:lnTo>
                  <a:pt x="4423024" y="1267439"/>
                </a:lnTo>
                <a:lnTo>
                  <a:pt x="4481910" y="1267439"/>
                </a:lnTo>
                <a:lnTo>
                  <a:pt x="4508082" y="1332868"/>
                </a:lnTo>
                <a:lnTo>
                  <a:pt x="4599683" y="1378669"/>
                </a:lnTo>
                <a:lnTo>
                  <a:pt x="4619312" y="1359040"/>
                </a:lnTo>
                <a:lnTo>
                  <a:pt x="4665112" y="1398297"/>
                </a:lnTo>
                <a:lnTo>
                  <a:pt x="4645484" y="1424469"/>
                </a:lnTo>
                <a:lnTo>
                  <a:pt x="4710913" y="1483356"/>
                </a:lnTo>
                <a:lnTo>
                  <a:pt x="4743628" y="1574957"/>
                </a:lnTo>
                <a:lnTo>
                  <a:pt x="4743628" y="1653472"/>
                </a:lnTo>
                <a:lnTo>
                  <a:pt x="4809057" y="1705815"/>
                </a:lnTo>
                <a:lnTo>
                  <a:pt x="4881029" y="1712358"/>
                </a:lnTo>
                <a:lnTo>
                  <a:pt x="4881029" y="1686187"/>
                </a:lnTo>
                <a:lnTo>
                  <a:pt x="4920287" y="1731987"/>
                </a:lnTo>
                <a:lnTo>
                  <a:pt x="4920287" y="1830131"/>
                </a:lnTo>
                <a:lnTo>
                  <a:pt x="4959545" y="1882475"/>
                </a:lnTo>
                <a:lnTo>
                  <a:pt x="5051146" y="1928275"/>
                </a:lnTo>
                <a:lnTo>
                  <a:pt x="5110032" y="2019876"/>
                </a:lnTo>
                <a:lnTo>
                  <a:pt x="5149290" y="2091849"/>
                </a:lnTo>
                <a:lnTo>
                  <a:pt x="5201633" y="2111477"/>
                </a:lnTo>
                <a:lnTo>
                  <a:pt x="5227805" y="2209621"/>
                </a:lnTo>
                <a:lnTo>
                  <a:pt x="5227805" y="2360109"/>
                </a:lnTo>
                <a:lnTo>
                  <a:pt x="5227805" y="2438624"/>
                </a:lnTo>
                <a:lnTo>
                  <a:pt x="5260520" y="2517139"/>
                </a:lnTo>
                <a:lnTo>
                  <a:pt x="5286691" y="2589112"/>
                </a:lnTo>
                <a:cubicBezTo>
                  <a:pt x="5246076" y="2646764"/>
                  <a:pt x="5245703" y="2827908"/>
                  <a:pt x="5186531" y="2987356"/>
                </a:cubicBezTo>
                <a:cubicBezTo>
                  <a:pt x="5185548" y="3113553"/>
                  <a:pt x="5030315" y="3245374"/>
                  <a:pt x="4970465" y="3376130"/>
                </a:cubicBezTo>
                <a:cubicBezTo>
                  <a:pt x="4917687" y="3496538"/>
                  <a:pt x="4864064" y="3590313"/>
                  <a:pt x="4827335" y="3679087"/>
                </a:cubicBezTo>
                <a:cubicBezTo>
                  <a:pt x="4790606" y="3767861"/>
                  <a:pt x="4793816" y="3854320"/>
                  <a:pt x="4790257" y="3937132"/>
                </a:cubicBezTo>
                <a:cubicBezTo>
                  <a:pt x="4704110" y="3971886"/>
                  <a:pt x="4582643" y="3966723"/>
                  <a:pt x="4508273" y="3994026"/>
                </a:cubicBezTo>
                <a:cubicBezTo>
                  <a:pt x="4433903" y="4021329"/>
                  <a:pt x="4402980" y="4134727"/>
                  <a:pt x="4320324" y="4139497"/>
                </a:cubicBezTo>
                <a:cubicBezTo>
                  <a:pt x="4210402" y="4153561"/>
                  <a:pt x="4168840" y="4048690"/>
                  <a:pt x="4073936" y="4057695"/>
                </a:cubicBezTo>
                <a:cubicBezTo>
                  <a:pt x="4012283" y="4050768"/>
                  <a:pt x="4010899" y="4122471"/>
                  <a:pt x="3951546" y="4121164"/>
                </a:cubicBezTo>
                <a:cubicBezTo>
                  <a:pt x="3811859" y="4051336"/>
                  <a:pt x="3759026" y="4075237"/>
                  <a:pt x="3691831" y="4059305"/>
                </a:cubicBezTo>
                <a:cubicBezTo>
                  <a:pt x="3591607" y="4024747"/>
                  <a:pt x="3629738" y="4014798"/>
                  <a:pt x="3554328" y="3999977"/>
                </a:cubicBezTo>
                <a:cubicBezTo>
                  <a:pt x="3505307" y="3974574"/>
                  <a:pt x="3531553" y="3975849"/>
                  <a:pt x="3483755" y="3928889"/>
                </a:cubicBezTo>
                <a:cubicBezTo>
                  <a:pt x="3465945" y="3882890"/>
                  <a:pt x="3446031" y="3857762"/>
                  <a:pt x="3466367" y="3816129"/>
                </a:cubicBezTo>
                <a:cubicBezTo>
                  <a:pt x="3446536" y="3769770"/>
                  <a:pt x="3397061" y="3675714"/>
                  <a:pt x="3364767" y="3650734"/>
                </a:cubicBezTo>
                <a:cubicBezTo>
                  <a:pt x="3332474" y="3625753"/>
                  <a:pt x="3241104" y="3687116"/>
                  <a:pt x="3237166" y="3656794"/>
                </a:cubicBezTo>
                <a:cubicBezTo>
                  <a:pt x="3271286" y="3601771"/>
                  <a:pt x="3288917" y="3551640"/>
                  <a:pt x="3282070" y="3527869"/>
                </a:cubicBezTo>
                <a:cubicBezTo>
                  <a:pt x="3275223" y="3504097"/>
                  <a:pt x="3246491" y="3453521"/>
                  <a:pt x="3229164" y="3452733"/>
                </a:cubicBezTo>
                <a:cubicBezTo>
                  <a:pt x="3211837" y="3451945"/>
                  <a:pt x="3202162" y="3549821"/>
                  <a:pt x="3178107" y="3572761"/>
                </a:cubicBezTo>
                <a:cubicBezTo>
                  <a:pt x="3154052" y="3595702"/>
                  <a:pt x="3089403" y="3597183"/>
                  <a:pt x="3084831" y="3590377"/>
                </a:cubicBezTo>
                <a:cubicBezTo>
                  <a:pt x="3064855" y="3554415"/>
                  <a:pt x="3141274" y="3513884"/>
                  <a:pt x="3150677" y="3482313"/>
                </a:cubicBezTo>
                <a:cubicBezTo>
                  <a:pt x="3157717" y="3436566"/>
                  <a:pt x="3163933" y="3400526"/>
                  <a:pt x="3208476" y="3363731"/>
                </a:cubicBezTo>
                <a:cubicBezTo>
                  <a:pt x="3199198" y="3311171"/>
                  <a:pt x="3229075" y="3230363"/>
                  <a:pt x="3188203" y="3253915"/>
                </a:cubicBezTo>
                <a:cubicBezTo>
                  <a:pt x="3151019" y="3322574"/>
                  <a:pt x="3125983" y="3334292"/>
                  <a:pt x="3095294" y="3372470"/>
                </a:cubicBezTo>
                <a:cubicBezTo>
                  <a:pt x="3064606" y="3410649"/>
                  <a:pt x="3008331" y="3421761"/>
                  <a:pt x="2980622" y="3465403"/>
                </a:cubicBezTo>
                <a:cubicBezTo>
                  <a:pt x="2952913" y="3509044"/>
                  <a:pt x="2965559" y="3566670"/>
                  <a:pt x="2903357" y="3513147"/>
                </a:cubicBezTo>
                <a:cubicBezTo>
                  <a:pt x="2841156" y="3459624"/>
                  <a:pt x="2772280" y="3243753"/>
                  <a:pt x="2666560" y="3151621"/>
                </a:cubicBezTo>
                <a:cubicBezTo>
                  <a:pt x="2543255" y="3135688"/>
                  <a:pt x="2405855" y="3049051"/>
                  <a:pt x="2292797" y="3052005"/>
                </a:cubicBezTo>
                <a:cubicBezTo>
                  <a:pt x="2179738" y="3054958"/>
                  <a:pt x="1794573" y="3147938"/>
                  <a:pt x="1674352" y="3166890"/>
                </a:cubicBezTo>
                <a:cubicBezTo>
                  <a:pt x="1554131" y="3185842"/>
                  <a:pt x="1563746" y="3209731"/>
                  <a:pt x="1485467" y="3238825"/>
                </a:cubicBezTo>
                <a:cubicBezTo>
                  <a:pt x="1407189" y="3267920"/>
                  <a:pt x="1407326" y="3336590"/>
                  <a:pt x="1310723" y="3390374"/>
                </a:cubicBezTo>
                <a:cubicBezTo>
                  <a:pt x="1214121" y="3444158"/>
                  <a:pt x="912831" y="3356059"/>
                  <a:pt x="819313" y="3417019"/>
                </a:cubicBezTo>
                <a:cubicBezTo>
                  <a:pt x="682532" y="3498512"/>
                  <a:pt x="749705" y="3521203"/>
                  <a:pt x="607552" y="3559826"/>
                </a:cubicBezTo>
                <a:cubicBezTo>
                  <a:pt x="423522" y="3549709"/>
                  <a:pt x="374860" y="3566106"/>
                  <a:pt x="232616" y="3480051"/>
                </a:cubicBezTo>
                <a:cubicBezTo>
                  <a:pt x="175810" y="3480973"/>
                  <a:pt x="195243" y="3385994"/>
                  <a:pt x="199224" y="3355639"/>
                </a:cubicBezTo>
                <a:lnTo>
                  <a:pt x="199309" y="3352877"/>
                </a:lnTo>
                <a:lnTo>
                  <a:pt x="207799" y="3351100"/>
                </a:lnTo>
                <a:cubicBezTo>
                  <a:pt x="250367" y="3341390"/>
                  <a:pt x="323449" y="3320431"/>
                  <a:pt x="285708" y="3305155"/>
                </a:cubicBezTo>
                <a:cubicBezTo>
                  <a:pt x="268455" y="3210265"/>
                  <a:pt x="282127" y="3259875"/>
                  <a:pt x="286022" y="3163024"/>
                </a:cubicBezTo>
                <a:cubicBezTo>
                  <a:pt x="269135" y="3062017"/>
                  <a:pt x="232909" y="2917691"/>
                  <a:pt x="194660" y="2854433"/>
                </a:cubicBezTo>
                <a:lnTo>
                  <a:pt x="163573" y="2595655"/>
                </a:lnTo>
                <a:lnTo>
                  <a:pt x="91601" y="2504053"/>
                </a:lnTo>
                <a:lnTo>
                  <a:pt x="111230" y="2451710"/>
                </a:lnTo>
                <a:lnTo>
                  <a:pt x="6543" y="2261965"/>
                </a:lnTo>
                <a:lnTo>
                  <a:pt x="104687" y="2255422"/>
                </a:lnTo>
                <a:lnTo>
                  <a:pt x="104687" y="2189992"/>
                </a:lnTo>
                <a:lnTo>
                  <a:pt x="0" y="1967533"/>
                </a:lnTo>
                <a:lnTo>
                  <a:pt x="13086" y="1902103"/>
                </a:lnTo>
                <a:lnTo>
                  <a:pt x="65429" y="1836674"/>
                </a:lnTo>
                <a:lnTo>
                  <a:pt x="65429" y="1771245"/>
                </a:lnTo>
                <a:lnTo>
                  <a:pt x="26172" y="1731987"/>
                </a:lnTo>
                <a:lnTo>
                  <a:pt x="98144" y="1601128"/>
                </a:lnTo>
                <a:lnTo>
                  <a:pt x="117773" y="1607671"/>
                </a:lnTo>
                <a:lnTo>
                  <a:pt x="117773" y="1705815"/>
                </a:lnTo>
                <a:lnTo>
                  <a:pt x="176659" y="1607671"/>
                </a:lnTo>
                <a:lnTo>
                  <a:pt x="353319" y="1496441"/>
                </a:lnTo>
                <a:lnTo>
                  <a:pt x="444920" y="1444098"/>
                </a:lnTo>
                <a:lnTo>
                  <a:pt x="582321" y="1444098"/>
                </a:lnTo>
                <a:lnTo>
                  <a:pt x="745895" y="1352497"/>
                </a:lnTo>
                <a:lnTo>
                  <a:pt x="935640" y="1319782"/>
                </a:lnTo>
                <a:lnTo>
                  <a:pt x="1086127" y="1215095"/>
                </a:lnTo>
                <a:lnTo>
                  <a:pt x="1171185" y="1103865"/>
                </a:lnTo>
                <a:lnTo>
                  <a:pt x="1158100" y="986092"/>
                </a:lnTo>
                <a:lnTo>
                  <a:pt x="1256244" y="868320"/>
                </a:lnTo>
                <a:lnTo>
                  <a:pt x="1334759" y="986092"/>
                </a:lnTo>
                <a:lnTo>
                  <a:pt x="1380559" y="927206"/>
                </a:lnTo>
                <a:lnTo>
                  <a:pt x="1328216" y="868320"/>
                </a:lnTo>
                <a:lnTo>
                  <a:pt x="1360931" y="822519"/>
                </a:lnTo>
                <a:lnTo>
                  <a:pt x="1445989" y="855234"/>
                </a:lnTo>
                <a:lnTo>
                  <a:pt x="1478703" y="789804"/>
                </a:lnTo>
                <a:lnTo>
                  <a:pt x="1459075" y="730918"/>
                </a:lnTo>
                <a:lnTo>
                  <a:pt x="1517961" y="678574"/>
                </a:lnTo>
                <a:lnTo>
                  <a:pt x="1553066" y="599777"/>
                </a:lnTo>
                <a:lnTo>
                  <a:pt x="1636363" y="526043"/>
                </a:lnTo>
                <a:lnTo>
                  <a:pt x="1752941" y="470744"/>
                </a:lnTo>
                <a:lnTo>
                  <a:pt x="1839761" y="476091"/>
                </a:lnTo>
                <a:lnTo>
                  <a:pt x="1949795" y="619688"/>
                </a:lnTo>
                <a:lnTo>
                  <a:pt x="2054482" y="645860"/>
                </a:lnTo>
                <a:lnTo>
                  <a:pt x="2132997" y="645860"/>
                </a:lnTo>
                <a:lnTo>
                  <a:pt x="2132997" y="613145"/>
                </a:lnTo>
                <a:lnTo>
                  <a:pt x="2108303" y="568257"/>
                </a:lnTo>
                <a:cubicBezTo>
                  <a:pt x="2107528" y="540607"/>
                  <a:pt x="2106753" y="512958"/>
                  <a:pt x="2105978" y="485308"/>
                </a:cubicBezTo>
                <a:lnTo>
                  <a:pt x="2149386" y="417487"/>
                </a:lnTo>
                <a:lnTo>
                  <a:pt x="2218686" y="315475"/>
                </a:lnTo>
                <a:cubicBezTo>
                  <a:pt x="2239018" y="282478"/>
                  <a:pt x="2264696" y="252153"/>
                  <a:pt x="2311765" y="245893"/>
                </a:cubicBezTo>
                <a:lnTo>
                  <a:pt x="2441427" y="224503"/>
                </a:lnTo>
                <a:lnTo>
                  <a:pt x="2501510" y="217047"/>
                </a:lnTo>
                <a:lnTo>
                  <a:pt x="2509530" y="154009"/>
                </a:lnTo>
                <a:lnTo>
                  <a:pt x="2450644" y="132902"/>
                </a:lnTo>
                <a:lnTo>
                  <a:pt x="2413778" y="72255"/>
                </a:lnTo>
                <a:lnTo>
                  <a:pt x="2515161" y="88297"/>
                </a:lnTo>
                <a:lnTo>
                  <a:pt x="2585937" y="127838"/>
                </a:lnTo>
                <a:lnTo>
                  <a:pt x="2674517" y="165617"/>
                </a:lnTo>
                <a:lnTo>
                  <a:pt x="2809593" y="218242"/>
                </a:lnTo>
                <a:lnTo>
                  <a:pt x="2897324" y="208743"/>
                </a:lnTo>
                <a:lnTo>
                  <a:pt x="2976753" y="247370"/>
                </a:lnTo>
                <a:lnTo>
                  <a:pt x="3023749" y="197136"/>
                </a:lnTo>
                <a:lnTo>
                  <a:pt x="3096004" y="235198"/>
                </a:lnTo>
                <a:lnTo>
                  <a:pt x="3023466" y="349666"/>
                </a:lnTo>
                <a:lnTo>
                  <a:pt x="2986600" y="381817"/>
                </a:lnTo>
                <a:lnTo>
                  <a:pt x="2978579" y="421922"/>
                </a:lnTo>
                <a:lnTo>
                  <a:pt x="2970492" y="482286"/>
                </a:lnTo>
                <a:lnTo>
                  <a:pt x="2930387" y="520066"/>
                </a:lnTo>
                <a:lnTo>
                  <a:pt x="2898520" y="632774"/>
                </a:lnTo>
                <a:lnTo>
                  <a:pt x="3009750" y="730918"/>
                </a:lnTo>
                <a:lnTo>
                  <a:pt x="3199495" y="829062"/>
                </a:lnTo>
                <a:lnTo>
                  <a:pt x="3369611" y="927206"/>
                </a:lnTo>
                <a:lnTo>
                  <a:pt x="3474298" y="1025350"/>
                </a:lnTo>
                <a:lnTo>
                  <a:pt x="3585528" y="1018807"/>
                </a:lnTo>
                <a:lnTo>
                  <a:pt x="3644415" y="914120"/>
                </a:lnTo>
                <a:lnTo>
                  <a:pt x="3690215" y="750547"/>
                </a:lnTo>
                <a:lnTo>
                  <a:pt x="3709844" y="665489"/>
                </a:lnTo>
                <a:lnTo>
                  <a:pt x="3709844" y="554259"/>
                </a:lnTo>
                <a:lnTo>
                  <a:pt x="3690215" y="495372"/>
                </a:lnTo>
                <a:lnTo>
                  <a:pt x="3709844" y="429943"/>
                </a:lnTo>
                <a:lnTo>
                  <a:pt x="3749102" y="351428"/>
                </a:lnTo>
                <a:lnTo>
                  <a:pt x="3722930" y="344885"/>
                </a:lnTo>
                <a:lnTo>
                  <a:pt x="3742559" y="259826"/>
                </a:lnTo>
                <a:lnTo>
                  <a:pt x="3752406" y="148596"/>
                </a:lnTo>
                <a:lnTo>
                  <a:pt x="3765774" y="41019"/>
                </a:lnTo>
                <a:lnTo>
                  <a:pt x="382494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508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/>
          </a:p>
        </p:txBody>
      </p:sp>
      <p:sp>
        <p:nvSpPr>
          <p:cNvPr id="23" name="Freeform 22"/>
          <p:cNvSpPr/>
          <p:nvPr/>
        </p:nvSpPr>
        <p:spPr>
          <a:xfrm>
            <a:off x="2004157" y="4891479"/>
            <a:ext cx="19267" cy="10001"/>
          </a:xfrm>
          <a:custGeom>
            <a:avLst/>
            <a:gdLst>
              <a:gd name="connsiteX0" fmla="*/ 19267 w 19267"/>
              <a:gd name="connsiteY0" fmla="*/ 154 h 10001"/>
              <a:gd name="connsiteX1" fmla="*/ 19073 w 19267"/>
              <a:gd name="connsiteY1" fmla="*/ 6440 h 10001"/>
              <a:gd name="connsiteX2" fmla="*/ 6815 w 19267"/>
              <a:gd name="connsiteY2" fmla="*/ 9004 h 10001"/>
              <a:gd name="connsiteX3" fmla="*/ 14424 w 19267"/>
              <a:gd name="connsiteY3" fmla="*/ 6335 h 10001"/>
              <a:gd name="connsiteX4" fmla="*/ 19267 w 19267"/>
              <a:gd name="connsiteY4" fmla="*/ 15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67" h="10001">
                <a:moveTo>
                  <a:pt x="19267" y="154"/>
                </a:moveTo>
                <a:lnTo>
                  <a:pt x="19073" y="6440"/>
                </a:lnTo>
                <a:lnTo>
                  <a:pt x="6815" y="9004"/>
                </a:lnTo>
                <a:cubicBezTo>
                  <a:pt x="-3069" y="10818"/>
                  <a:pt x="-3547" y="10289"/>
                  <a:pt x="14424" y="6335"/>
                </a:cubicBezTo>
                <a:cubicBezTo>
                  <a:pt x="17175" y="1241"/>
                  <a:pt x="18648" y="-572"/>
                  <a:pt x="19267" y="15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508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/>
          </a:p>
        </p:txBody>
      </p:sp>
      <p:sp>
        <p:nvSpPr>
          <p:cNvPr id="29" name="Freeform 28"/>
          <p:cNvSpPr/>
          <p:nvPr/>
        </p:nvSpPr>
        <p:spPr>
          <a:xfrm>
            <a:off x="1823921" y="1545042"/>
            <a:ext cx="5286691" cy="4140797"/>
          </a:xfrm>
          <a:custGeom>
            <a:avLst/>
            <a:gdLst>
              <a:gd name="connsiteX0" fmla="*/ 3824944 w 5286691"/>
              <a:gd name="connsiteY0" fmla="*/ 0 h 4140797"/>
              <a:gd name="connsiteX1" fmla="*/ 3873417 w 5286691"/>
              <a:gd name="connsiteY1" fmla="*/ 135511 h 4140797"/>
              <a:gd name="connsiteX2" fmla="*/ 3879960 w 5286691"/>
              <a:gd name="connsiteY2" fmla="*/ 240198 h 4140797"/>
              <a:gd name="connsiteX3" fmla="*/ 3925761 w 5286691"/>
              <a:gd name="connsiteY3" fmla="*/ 253283 h 4140797"/>
              <a:gd name="connsiteX4" fmla="*/ 3912675 w 5286691"/>
              <a:gd name="connsiteY4" fmla="*/ 299084 h 4140797"/>
              <a:gd name="connsiteX5" fmla="*/ 3945390 w 5286691"/>
              <a:gd name="connsiteY5" fmla="*/ 344885 h 4140797"/>
              <a:gd name="connsiteX6" fmla="*/ 3965018 w 5286691"/>
              <a:gd name="connsiteY6" fmla="*/ 423400 h 4140797"/>
              <a:gd name="connsiteX7" fmla="*/ 3978104 w 5286691"/>
              <a:gd name="connsiteY7" fmla="*/ 521544 h 4140797"/>
              <a:gd name="connsiteX8" fmla="*/ 3991190 w 5286691"/>
              <a:gd name="connsiteY8" fmla="*/ 586973 h 4140797"/>
              <a:gd name="connsiteX9" fmla="*/ 4030448 w 5286691"/>
              <a:gd name="connsiteY9" fmla="*/ 586973 h 4140797"/>
              <a:gd name="connsiteX10" fmla="*/ 4095877 w 5286691"/>
              <a:gd name="connsiteY10" fmla="*/ 547716 h 4140797"/>
              <a:gd name="connsiteX11" fmla="*/ 4115506 w 5286691"/>
              <a:gd name="connsiteY11" fmla="*/ 593516 h 4140797"/>
              <a:gd name="connsiteX12" fmla="*/ 4194021 w 5286691"/>
              <a:gd name="connsiteY12" fmla="*/ 658946 h 4140797"/>
              <a:gd name="connsiteX13" fmla="*/ 4213650 w 5286691"/>
              <a:gd name="connsiteY13" fmla="*/ 789804 h 4140797"/>
              <a:gd name="connsiteX14" fmla="*/ 4213650 w 5286691"/>
              <a:gd name="connsiteY14" fmla="*/ 861777 h 4140797"/>
              <a:gd name="connsiteX15" fmla="*/ 4272536 w 5286691"/>
              <a:gd name="connsiteY15" fmla="*/ 927206 h 4140797"/>
              <a:gd name="connsiteX16" fmla="*/ 4305251 w 5286691"/>
              <a:gd name="connsiteY16" fmla="*/ 1031893 h 4140797"/>
              <a:gd name="connsiteX17" fmla="*/ 4285622 w 5286691"/>
              <a:gd name="connsiteY17" fmla="*/ 1097322 h 4140797"/>
              <a:gd name="connsiteX18" fmla="*/ 4337966 w 5286691"/>
              <a:gd name="connsiteY18" fmla="*/ 1162752 h 4140797"/>
              <a:gd name="connsiteX19" fmla="*/ 4331423 w 5286691"/>
              <a:gd name="connsiteY19" fmla="*/ 1215095 h 4140797"/>
              <a:gd name="connsiteX20" fmla="*/ 4423024 w 5286691"/>
              <a:gd name="connsiteY20" fmla="*/ 1267439 h 4140797"/>
              <a:gd name="connsiteX21" fmla="*/ 4481910 w 5286691"/>
              <a:gd name="connsiteY21" fmla="*/ 1267439 h 4140797"/>
              <a:gd name="connsiteX22" fmla="*/ 4508082 w 5286691"/>
              <a:gd name="connsiteY22" fmla="*/ 1332868 h 4140797"/>
              <a:gd name="connsiteX23" fmla="*/ 4599683 w 5286691"/>
              <a:gd name="connsiteY23" fmla="*/ 1378669 h 4140797"/>
              <a:gd name="connsiteX24" fmla="*/ 4619312 w 5286691"/>
              <a:gd name="connsiteY24" fmla="*/ 1359040 h 4140797"/>
              <a:gd name="connsiteX25" fmla="*/ 4665112 w 5286691"/>
              <a:gd name="connsiteY25" fmla="*/ 1398297 h 4140797"/>
              <a:gd name="connsiteX26" fmla="*/ 4645484 w 5286691"/>
              <a:gd name="connsiteY26" fmla="*/ 1424469 h 4140797"/>
              <a:gd name="connsiteX27" fmla="*/ 4710913 w 5286691"/>
              <a:gd name="connsiteY27" fmla="*/ 1483356 h 4140797"/>
              <a:gd name="connsiteX28" fmla="*/ 4743628 w 5286691"/>
              <a:gd name="connsiteY28" fmla="*/ 1574957 h 4140797"/>
              <a:gd name="connsiteX29" fmla="*/ 4743628 w 5286691"/>
              <a:gd name="connsiteY29" fmla="*/ 1653472 h 4140797"/>
              <a:gd name="connsiteX30" fmla="*/ 4809057 w 5286691"/>
              <a:gd name="connsiteY30" fmla="*/ 1705815 h 4140797"/>
              <a:gd name="connsiteX31" fmla="*/ 4881029 w 5286691"/>
              <a:gd name="connsiteY31" fmla="*/ 1712358 h 4140797"/>
              <a:gd name="connsiteX32" fmla="*/ 4881029 w 5286691"/>
              <a:gd name="connsiteY32" fmla="*/ 1686187 h 4140797"/>
              <a:gd name="connsiteX33" fmla="*/ 4920287 w 5286691"/>
              <a:gd name="connsiteY33" fmla="*/ 1731987 h 4140797"/>
              <a:gd name="connsiteX34" fmla="*/ 4920287 w 5286691"/>
              <a:gd name="connsiteY34" fmla="*/ 1830131 h 4140797"/>
              <a:gd name="connsiteX35" fmla="*/ 4959545 w 5286691"/>
              <a:gd name="connsiteY35" fmla="*/ 1882475 h 4140797"/>
              <a:gd name="connsiteX36" fmla="*/ 5051146 w 5286691"/>
              <a:gd name="connsiteY36" fmla="*/ 1928275 h 4140797"/>
              <a:gd name="connsiteX37" fmla="*/ 5110032 w 5286691"/>
              <a:gd name="connsiteY37" fmla="*/ 2019876 h 4140797"/>
              <a:gd name="connsiteX38" fmla="*/ 5149290 w 5286691"/>
              <a:gd name="connsiteY38" fmla="*/ 2091849 h 4140797"/>
              <a:gd name="connsiteX39" fmla="*/ 5201633 w 5286691"/>
              <a:gd name="connsiteY39" fmla="*/ 2111477 h 4140797"/>
              <a:gd name="connsiteX40" fmla="*/ 5227805 w 5286691"/>
              <a:gd name="connsiteY40" fmla="*/ 2209621 h 4140797"/>
              <a:gd name="connsiteX41" fmla="*/ 5227805 w 5286691"/>
              <a:gd name="connsiteY41" fmla="*/ 2360109 h 4140797"/>
              <a:gd name="connsiteX42" fmla="*/ 5227805 w 5286691"/>
              <a:gd name="connsiteY42" fmla="*/ 2438624 h 4140797"/>
              <a:gd name="connsiteX43" fmla="*/ 5260520 w 5286691"/>
              <a:gd name="connsiteY43" fmla="*/ 2517139 h 4140797"/>
              <a:gd name="connsiteX44" fmla="*/ 5286691 w 5286691"/>
              <a:gd name="connsiteY44" fmla="*/ 2589112 h 4140797"/>
              <a:gd name="connsiteX45" fmla="*/ 5186531 w 5286691"/>
              <a:gd name="connsiteY45" fmla="*/ 2987356 h 4140797"/>
              <a:gd name="connsiteX46" fmla="*/ 4970465 w 5286691"/>
              <a:gd name="connsiteY46" fmla="*/ 3376130 h 4140797"/>
              <a:gd name="connsiteX47" fmla="*/ 4827335 w 5286691"/>
              <a:gd name="connsiteY47" fmla="*/ 3679087 h 4140797"/>
              <a:gd name="connsiteX48" fmla="*/ 4790257 w 5286691"/>
              <a:gd name="connsiteY48" fmla="*/ 3937132 h 4140797"/>
              <a:gd name="connsiteX49" fmla="*/ 4508273 w 5286691"/>
              <a:gd name="connsiteY49" fmla="*/ 3994026 h 4140797"/>
              <a:gd name="connsiteX50" fmla="*/ 4320324 w 5286691"/>
              <a:gd name="connsiteY50" fmla="*/ 4139497 h 4140797"/>
              <a:gd name="connsiteX51" fmla="*/ 4073936 w 5286691"/>
              <a:gd name="connsiteY51" fmla="*/ 4057695 h 4140797"/>
              <a:gd name="connsiteX52" fmla="*/ 3951546 w 5286691"/>
              <a:gd name="connsiteY52" fmla="*/ 4121164 h 4140797"/>
              <a:gd name="connsiteX53" fmla="*/ 3691831 w 5286691"/>
              <a:gd name="connsiteY53" fmla="*/ 4059305 h 4140797"/>
              <a:gd name="connsiteX54" fmla="*/ 3554328 w 5286691"/>
              <a:gd name="connsiteY54" fmla="*/ 3999977 h 4140797"/>
              <a:gd name="connsiteX55" fmla="*/ 3483755 w 5286691"/>
              <a:gd name="connsiteY55" fmla="*/ 3928889 h 4140797"/>
              <a:gd name="connsiteX56" fmla="*/ 3466367 w 5286691"/>
              <a:gd name="connsiteY56" fmla="*/ 3816129 h 4140797"/>
              <a:gd name="connsiteX57" fmla="*/ 3364767 w 5286691"/>
              <a:gd name="connsiteY57" fmla="*/ 3650734 h 4140797"/>
              <a:gd name="connsiteX58" fmla="*/ 3237166 w 5286691"/>
              <a:gd name="connsiteY58" fmla="*/ 3656794 h 4140797"/>
              <a:gd name="connsiteX59" fmla="*/ 3282070 w 5286691"/>
              <a:gd name="connsiteY59" fmla="*/ 3527869 h 4140797"/>
              <a:gd name="connsiteX60" fmla="*/ 3229164 w 5286691"/>
              <a:gd name="connsiteY60" fmla="*/ 3452733 h 4140797"/>
              <a:gd name="connsiteX61" fmla="*/ 3178107 w 5286691"/>
              <a:gd name="connsiteY61" fmla="*/ 3572761 h 4140797"/>
              <a:gd name="connsiteX62" fmla="*/ 3084831 w 5286691"/>
              <a:gd name="connsiteY62" fmla="*/ 3590377 h 4140797"/>
              <a:gd name="connsiteX63" fmla="*/ 3150677 w 5286691"/>
              <a:gd name="connsiteY63" fmla="*/ 3482313 h 4140797"/>
              <a:gd name="connsiteX64" fmla="*/ 3208476 w 5286691"/>
              <a:gd name="connsiteY64" fmla="*/ 3363731 h 4140797"/>
              <a:gd name="connsiteX65" fmla="*/ 3188203 w 5286691"/>
              <a:gd name="connsiteY65" fmla="*/ 3253915 h 4140797"/>
              <a:gd name="connsiteX66" fmla="*/ 3095294 w 5286691"/>
              <a:gd name="connsiteY66" fmla="*/ 3372470 h 4140797"/>
              <a:gd name="connsiteX67" fmla="*/ 2980622 w 5286691"/>
              <a:gd name="connsiteY67" fmla="*/ 3465403 h 4140797"/>
              <a:gd name="connsiteX68" fmla="*/ 2903357 w 5286691"/>
              <a:gd name="connsiteY68" fmla="*/ 3513147 h 4140797"/>
              <a:gd name="connsiteX69" fmla="*/ 2666560 w 5286691"/>
              <a:gd name="connsiteY69" fmla="*/ 3151621 h 4140797"/>
              <a:gd name="connsiteX70" fmla="*/ 2292797 w 5286691"/>
              <a:gd name="connsiteY70" fmla="*/ 3052005 h 4140797"/>
              <a:gd name="connsiteX71" fmla="*/ 1674352 w 5286691"/>
              <a:gd name="connsiteY71" fmla="*/ 3166890 h 4140797"/>
              <a:gd name="connsiteX72" fmla="*/ 1485467 w 5286691"/>
              <a:gd name="connsiteY72" fmla="*/ 3238825 h 4140797"/>
              <a:gd name="connsiteX73" fmla="*/ 1310723 w 5286691"/>
              <a:gd name="connsiteY73" fmla="*/ 3390374 h 4140797"/>
              <a:gd name="connsiteX74" fmla="*/ 819313 w 5286691"/>
              <a:gd name="connsiteY74" fmla="*/ 3417019 h 4140797"/>
              <a:gd name="connsiteX75" fmla="*/ 607552 w 5286691"/>
              <a:gd name="connsiteY75" fmla="*/ 3559826 h 4140797"/>
              <a:gd name="connsiteX76" fmla="*/ 232616 w 5286691"/>
              <a:gd name="connsiteY76" fmla="*/ 3480051 h 4140797"/>
              <a:gd name="connsiteX77" fmla="*/ 199224 w 5286691"/>
              <a:gd name="connsiteY77" fmla="*/ 3355639 h 4140797"/>
              <a:gd name="connsiteX78" fmla="*/ 199309 w 5286691"/>
              <a:gd name="connsiteY78" fmla="*/ 3352877 h 4140797"/>
              <a:gd name="connsiteX79" fmla="*/ 207799 w 5286691"/>
              <a:gd name="connsiteY79" fmla="*/ 3351100 h 4140797"/>
              <a:gd name="connsiteX80" fmla="*/ 285708 w 5286691"/>
              <a:gd name="connsiteY80" fmla="*/ 3305155 h 4140797"/>
              <a:gd name="connsiteX81" fmla="*/ 286022 w 5286691"/>
              <a:gd name="connsiteY81" fmla="*/ 3163024 h 4140797"/>
              <a:gd name="connsiteX82" fmla="*/ 194660 w 5286691"/>
              <a:gd name="connsiteY82" fmla="*/ 2854433 h 4140797"/>
              <a:gd name="connsiteX83" fmla="*/ 163573 w 5286691"/>
              <a:gd name="connsiteY83" fmla="*/ 2595655 h 4140797"/>
              <a:gd name="connsiteX84" fmla="*/ 91601 w 5286691"/>
              <a:gd name="connsiteY84" fmla="*/ 2504053 h 4140797"/>
              <a:gd name="connsiteX85" fmla="*/ 111230 w 5286691"/>
              <a:gd name="connsiteY85" fmla="*/ 2451710 h 4140797"/>
              <a:gd name="connsiteX86" fmla="*/ 6543 w 5286691"/>
              <a:gd name="connsiteY86" fmla="*/ 2261965 h 4140797"/>
              <a:gd name="connsiteX87" fmla="*/ 104687 w 5286691"/>
              <a:gd name="connsiteY87" fmla="*/ 2255422 h 4140797"/>
              <a:gd name="connsiteX88" fmla="*/ 104687 w 5286691"/>
              <a:gd name="connsiteY88" fmla="*/ 2189992 h 4140797"/>
              <a:gd name="connsiteX89" fmla="*/ 0 w 5286691"/>
              <a:gd name="connsiteY89" fmla="*/ 1967533 h 4140797"/>
              <a:gd name="connsiteX90" fmla="*/ 13086 w 5286691"/>
              <a:gd name="connsiteY90" fmla="*/ 1902103 h 4140797"/>
              <a:gd name="connsiteX91" fmla="*/ 65429 w 5286691"/>
              <a:gd name="connsiteY91" fmla="*/ 1836674 h 4140797"/>
              <a:gd name="connsiteX92" fmla="*/ 65429 w 5286691"/>
              <a:gd name="connsiteY92" fmla="*/ 1771245 h 4140797"/>
              <a:gd name="connsiteX93" fmla="*/ 26172 w 5286691"/>
              <a:gd name="connsiteY93" fmla="*/ 1731987 h 4140797"/>
              <a:gd name="connsiteX94" fmla="*/ 98144 w 5286691"/>
              <a:gd name="connsiteY94" fmla="*/ 1601128 h 4140797"/>
              <a:gd name="connsiteX95" fmla="*/ 117773 w 5286691"/>
              <a:gd name="connsiteY95" fmla="*/ 1607671 h 4140797"/>
              <a:gd name="connsiteX96" fmla="*/ 117773 w 5286691"/>
              <a:gd name="connsiteY96" fmla="*/ 1705815 h 4140797"/>
              <a:gd name="connsiteX97" fmla="*/ 176659 w 5286691"/>
              <a:gd name="connsiteY97" fmla="*/ 1607671 h 4140797"/>
              <a:gd name="connsiteX98" fmla="*/ 353319 w 5286691"/>
              <a:gd name="connsiteY98" fmla="*/ 1496441 h 4140797"/>
              <a:gd name="connsiteX99" fmla="*/ 444920 w 5286691"/>
              <a:gd name="connsiteY99" fmla="*/ 1444098 h 4140797"/>
              <a:gd name="connsiteX100" fmla="*/ 582321 w 5286691"/>
              <a:gd name="connsiteY100" fmla="*/ 1444098 h 4140797"/>
              <a:gd name="connsiteX101" fmla="*/ 745895 w 5286691"/>
              <a:gd name="connsiteY101" fmla="*/ 1352497 h 4140797"/>
              <a:gd name="connsiteX102" fmla="*/ 935640 w 5286691"/>
              <a:gd name="connsiteY102" fmla="*/ 1319782 h 4140797"/>
              <a:gd name="connsiteX103" fmla="*/ 1086127 w 5286691"/>
              <a:gd name="connsiteY103" fmla="*/ 1215095 h 4140797"/>
              <a:gd name="connsiteX104" fmla="*/ 1171185 w 5286691"/>
              <a:gd name="connsiteY104" fmla="*/ 1103865 h 4140797"/>
              <a:gd name="connsiteX105" fmla="*/ 1158100 w 5286691"/>
              <a:gd name="connsiteY105" fmla="*/ 986092 h 4140797"/>
              <a:gd name="connsiteX106" fmla="*/ 1256244 w 5286691"/>
              <a:gd name="connsiteY106" fmla="*/ 868320 h 4140797"/>
              <a:gd name="connsiteX107" fmla="*/ 1334759 w 5286691"/>
              <a:gd name="connsiteY107" fmla="*/ 986092 h 4140797"/>
              <a:gd name="connsiteX108" fmla="*/ 1380559 w 5286691"/>
              <a:gd name="connsiteY108" fmla="*/ 927206 h 4140797"/>
              <a:gd name="connsiteX109" fmla="*/ 1328216 w 5286691"/>
              <a:gd name="connsiteY109" fmla="*/ 868320 h 4140797"/>
              <a:gd name="connsiteX110" fmla="*/ 1360931 w 5286691"/>
              <a:gd name="connsiteY110" fmla="*/ 822519 h 4140797"/>
              <a:gd name="connsiteX111" fmla="*/ 1445989 w 5286691"/>
              <a:gd name="connsiteY111" fmla="*/ 855234 h 4140797"/>
              <a:gd name="connsiteX112" fmla="*/ 1478703 w 5286691"/>
              <a:gd name="connsiteY112" fmla="*/ 789804 h 4140797"/>
              <a:gd name="connsiteX113" fmla="*/ 1459075 w 5286691"/>
              <a:gd name="connsiteY113" fmla="*/ 730918 h 4140797"/>
              <a:gd name="connsiteX114" fmla="*/ 1517961 w 5286691"/>
              <a:gd name="connsiteY114" fmla="*/ 678574 h 4140797"/>
              <a:gd name="connsiteX115" fmla="*/ 1553066 w 5286691"/>
              <a:gd name="connsiteY115" fmla="*/ 599777 h 4140797"/>
              <a:gd name="connsiteX116" fmla="*/ 1636363 w 5286691"/>
              <a:gd name="connsiteY116" fmla="*/ 526043 h 4140797"/>
              <a:gd name="connsiteX117" fmla="*/ 1752941 w 5286691"/>
              <a:gd name="connsiteY117" fmla="*/ 470744 h 4140797"/>
              <a:gd name="connsiteX118" fmla="*/ 1839761 w 5286691"/>
              <a:gd name="connsiteY118" fmla="*/ 476091 h 4140797"/>
              <a:gd name="connsiteX119" fmla="*/ 1949795 w 5286691"/>
              <a:gd name="connsiteY119" fmla="*/ 619688 h 4140797"/>
              <a:gd name="connsiteX120" fmla="*/ 2054482 w 5286691"/>
              <a:gd name="connsiteY120" fmla="*/ 645860 h 4140797"/>
              <a:gd name="connsiteX121" fmla="*/ 2132997 w 5286691"/>
              <a:gd name="connsiteY121" fmla="*/ 645860 h 4140797"/>
              <a:gd name="connsiteX122" fmla="*/ 2132997 w 5286691"/>
              <a:gd name="connsiteY122" fmla="*/ 613145 h 4140797"/>
              <a:gd name="connsiteX123" fmla="*/ 2108303 w 5286691"/>
              <a:gd name="connsiteY123" fmla="*/ 568257 h 4140797"/>
              <a:gd name="connsiteX124" fmla="*/ 2105978 w 5286691"/>
              <a:gd name="connsiteY124" fmla="*/ 485308 h 4140797"/>
              <a:gd name="connsiteX125" fmla="*/ 2149386 w 5286691"/>
              <a:gd name="connsiteY125" fmla="*/ 417487 h 4140797"/>
              <a:gd name="connsiteX126" fmla="*/ 2218686 w 5286691"/>
              <a:gd name="connsiteY126" fmla="*/ 315475 h 4140797"/>
              <a:gd name="connsiteX127" fmla="*/ 2311765 w 5286691"/>
              <a:gd name="connsiteY127" fmla="*/ 245893 h 4140797"/>
              <a:gd name="connsiteX128" fmla="*/ 2441427 w 5286691"/>
              <a:gd name="connsiteY128" fmla="*/ 224503 h 4140797"/>
              <a:gd name="connsiteX129" fmla="*/ 2501510 w 5286691"/>
              <a:gd name="connsiteY129" fmla="*/ 217047 h 4140797"/>
              <a:gd name="connsiteX130" fmla="*/ 2509530 w 5286691"/>
              <a:gd name="connsiteY130" fmla="*/ 154009 h 4140797"/>
              <a:gd name="connsiteX131" fmla="*/ 2450644 w 5286691"/>
              <a:gd name="connsiteY131" fmla="*/ 132902 h 4140797"/>
              <a:gd name="connsiteX132" fmla="*/ 2413778 w 5286691"/>
              <a:gd name="connsiteY132" fmla="*/ 72255 h 4140797"/>
              <a:gd name="connsiteX133" fmla="*/ 2515161 w 5286691"/>
              <a:gd name="connsiteY133" fmla="*/ 88297 h 4140797"/>
              <a:gd name="connsiteX134" fmla="*/ 2585937 w 5286691"/>
              <a:gd name="connsiteY134" fmla="*/ 127838 h 4140797"/>
              <a:gd name="connsiteX135" fmla="*/ 2674517 w 5286691"/>
              <a:gd name="connsiteY135" fmla="*/ 165617 h 4140797"/>
              <a:gd name="connsiteX136" fmla="*/ 2809593 w 5286691"/>
              <a:gd name="connsiteY136" fmla="*/ 218242 h 4140797"/>
              <a:gd name="connsiteX137" fmla="*/ 2897324 w 5286691"/>
              <a:gd name="connsiteY137" fmla="*/ 208743 h 4140797"/>
              <a:gd name="connsiteX138" fmla="*/ 2976753 w 5286691"/>
              <a:gd name="connsiteY138" fmla="*/ 247370 h 4140797"/>
              <a:gd name="connsiteX139" fmla="*/ 3023749 w 5286691"/>
              <a:gd name="connsiteY139" fmla="*/ 197136 h 4140797"/>
              <a:gd name="connsiteX140" fmla="*/ 3096004 w 5286691"/>
              <a:gd name="connsiteY140" fmla="*/ 235198 h 4140797"/>
              <a:gd name="connsiteX141" fmla="*/ 3023466 w 5286691"/>
              <a:gd name="connsiteY141" fmla="*/ 349666 h 4140797"/>
              <a:gd name="connsiteX142" fmla="*/ 2986600 w 5286691"/>
              <a:gd name="connsiteY142" fmla="*/ 381817 h 4140797"/>
              <a:gd name="connsiteX143" fmla="*/ 2978579 w 5286691"/>
              <a:gd name="connsiteY143" fmla="*/ 421922 h 4140797"/>
              <a:gd name="connsiteX144" fmla="*/ 2970492 w 5286691"/>
              <a:gd name="connsiteY144" fmla="*/ 482286 h 4140797"/>
              <a:gd name="connsiteX145" fmla="*/ 2930387 w 5286691"/>
              <a:gd name="connsiteY145" fmla="*/ 520066 h 4140797"/>
              <a:gd name="connsiteX146" fmla="*/ 2898520 w 5286691"/>
              <a:gd name="connsiteY146" fmla="*/ 632774 h 4140797"/>
              <a:gd name="connsiteX147" fmla="*/ 3009750 w 5286691"/>
              <a:gd name="connsiteY147" fmla="*/ 730918 h 4140797"/>
              <a:gd name="connsiteX148" fmla="*/ 3199495 w 5286691"/>
              <a:gd name="connsiteY148" fmla="*/ 829062 h 4140797"/>
              <a:gd name="connsiteX149" fmla="*/ 3369611 w 5286691"/>
              <a:gd name="connsiteY149" fmla="*/ 927206 h 4140797"/>
              <a:gd name="connsiteX150" fmla="*/ 3474298 w 5286691"/>
              <a:gd name="connsiteY150" fmla="*/ 1025350 h 4140797"/>
              <a:gd name="connsiteX151" fmla="*/ 3585528 w 5286691"/>
              <a:gd name="connsiteY151" fmla="*/ 1018807 h 4140797"/>
              <a:gd name="connsiteX152" fmla="*/ 3644415 w 5286691"/>
              <a:gd name="connsiteY152" fmla="*/ 914120 h 4140797"/>
              <a:gd name="connsiteX153" fmla="*/ 3690215 w 5286691"/>
              <a:gd name="connsiteY153" fmla="*/ 750547 h 4140797"/>
              <a:gd name="connsiteX154" fmla="*/ 3709844 w 5286691"/>
              <a:gd name="connsiteY154" fmla="*/ 665489 h 4140797"/>
              <a:gd name="connsiteX155" fmla="*/ 3709844 w 5286691"/>
              <a:gd name="connsiteY155" fmla="*/ 554259 h 4140797"/>
              <a:gd name="connsiteX156" fmla="*/ 3690215 w 5286691"/>
              <a:gd name="connsiteY156" fmla="*/ 495372 h 4140797"/>
              <a:gd name="connsiteX157" fmla="*/ 3709844 w 5286691"/>
              <a:gd name="connsiteY157" fmla="*/ 429943 h 4140797"/>
              <a:gd name="connsiteX158" fmla="*/ 3749102 w 5286691"/>
              <a:gd name="connsiteY158" fmla="*/ 351428 h 4140797"/>
              <a:gd name="connsiteX159" fmla="*/ 3722930 w 5286691"/>
              <a:gd name="connsiteY159" fmla="*/ 344885 h 4140797"/>
              <a:gd name="connsiteX160" fmla="*/ 3742559 w 5286691"/>
              <a:gd name="connsiteY160" fmla="*/ 259826 h 4140797"/>
              <a:gd name="connsiteX161" fmla="*/ 3752406 w 5286691"/>
              <a:gd name="connsiteY161" fmla="*/ 148596 h 4140797"/>
              <a:gd name="connsiteX162" fmla="*/ 3765774 w 5286691"/>
              <a:gd name="connsiteY162" fmla="*/ 41019 h 4140797"/>
              <a:gd name="connsiteX163" fmla="*/ 3824944 w 5286691"/>
              <a:gd name="connsiteY163" fmla="*/ 0 h 414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5286691" h="4140797">
                <a:moveTo>
                  <a:pt x="3824944" y="0"/>
                </a:moveTo>
                <a:lnTo>
                  <a:pt x="3873417" y="135511"/>
                </a:lnTo>
                <a:lnTo>
                  <a:pt x="3879960" y="240198"/>
                </a:lnTo>
                <a:lnTo>
                  <a:pt x="3925761" y="253283"/>
                </a:lnTo>
                <a:lnTo>
                  <a:pt x="3912675" y="299084"/>
                </a:lnTo>
                <a:lnTo>
                  <a:pt x="3945390" y="344885"/>
                </a:lnTo>
                <a:lnTo>
                  <a:pt x="3965018" y="423400"/>
                </a:lnTo>
                <a:lnTo>
                  <a:pt x="3978104" y="521544"/>
                </a:lnTo>
                <a:lnTo>
                  <a:pt x="3991190" y="586973"/>
                </a:lnTo>
                <a:lnTo>
                  <a:pt x="4030448" y="586973"/>
                </a:lnTo>
                <a:lnTo>
                  <a:pt x="4095877" y="547716"/>
                </a:lnTo>
                <a:lnTo>
                  <a:pt x="4115506" y="593516"/>
                </a:lnTo>
                <a:lnTo>
                  <a:pt x="4194021" y="658946"/>
                </a:lnTo>
                <a:lnTo>
                  <a:pt x="4213650" y="789804"/>
                </a:lnTo>
                <a:lnTo>
                  <a:pt x="4213650" y="861777"/>
                </a:lnTo>
                <a:lnTo>
                  <a:pt x="4272536" y="927206"/>
                </a:lnTo>
                <a:lnTo>
                  <a:pt x="4305251" y="1031893"/>
                </a:lnTo>
                <a:lnTo>
                  <a:pt x="4285622" y="1097322"/>
                </a:lnTo>
                <a:lnTo>
                  <a:pt x="4337966" y="1162752"/>
                </a:lnTo>
                <a:lnTo>
                  <a:pt x="4331423" y="1215095"/>
                </a:lnTo>
                <a:lnTo>
                  <a:pt x="4423024" y="1267439"/>
                </a:lnTo>
                <a:lnTo>
                  <a:pt x="4481910" y="1267439"/>
                </a:lnTo>
                <a:lnTo>
                  <a:pt x="4508082" y="1332868"/>
                </a:lnTo>
                <a:lnTo>
                  <a:pt x="4599683" y="1378669"/>
                </a:lnTo>
                <a:lnTo>
                  <a:pt x="4619312" y="1359040"/>
                </a:lnTo>
                <a:lnTo>
                  <a:pt x="4665112" y="1398297"/>
                </a:lnTo>
                <a:lnTo>
                  <a:pt x="4645484" y="1424469"/>
                </a:lnTo>
                <a:lnTo>
                  <a:pt x="4710913" y="1483356"/>
                </a:lnTo>
                <a:lnTo>
                  <a:pt x="4743628" y="1574957"/>
                </a:lnTo>
                <a:lnTo>
                  <a:pt x="4743628" y="1653472"/>
                </a:lnTo>
                <a:lnTo>
                  <a:pt x="4809057" y="1705815"/>
                </a:lnTo>
                <a:lnTo>
                  <a:pt x="4881029" y="1712358"/>
                </a:lnTo>
                <a:lnTo>
                  <a:pt x="4881029" y="1686187"/>
                </a:lnTo>
                <a:lnTo>
                  <a:pt x="4920287" y="1731987"/>
                </a:lnTo>
                <a:lnTo>
                  <a:pt x="4920287" y="1830131"/>
                </a:lnTo>
                <a:lnTo>
                  <a:pt x="4959545" y="1882475"/>
                </a:lnTo>
                <a:lnTo>
                  <a:pt x="5051146" y="1928275"/>
                </a:lnTo>
                <a:lnTo>
                  <a:pt x="5110032" y="2019876"/>
                </a:lnTo>
                <a:lnTo>
                  <a:pt x="5149290" y="2091849"/>
                </a:lnTo>
                <a:lnTo>
                  <a:pt x="5201633" y="2111477"/>
                </a:lnTo>
                <a:lnTo>
                  <a:pt x="5227805" y="2209621"/>
                </a:lnTo>
                <a:lnTo>
                  <a:pt x="5227805" y="2360109"/>
                </a:lnTo>
                <a:lnTo>
                  <a:pt x="5227805" y="2438624"/>
                </a:lnTo>
                <a:lnTo>
                  <a:pt x="5260520" y="2517139"/>
                </a:lnTo>
                <a:lnTo>
                  <a:pt x="5286691" y="2589112"/>
                </a:lnTo>
                <a:cubicBezTo>
                  <a:pt x="5246076" y="2646764"/>
                  <a:pt x="5245703" y="2827908"/>
                  <a:pt x="5186531" y="2987356"/>
                </a:cubicBezTo>
                <a:cubicBezTo>
                  <a:pt x="5185548" y="3113553"/>
                  <a:pt x="5030315" y="3245374"/>
                  <a:pt x="4970465" y="3376130"/>
                </a:cubicBezTo>
                <a:cubicBezTo>
                  <a:pt x="4917687" y="3496538"/>
                  <a:pt x="4864064" y="3590313"/>
                  <a:pt x="4827335" y="3679087"/>
                </a:cubicBezTo>
                <a:cubicBezTo>
                  <a:pt x="4790606" y="3767861"/>
                  <a:pt x="4793816" y="3854320"/>
                  <a:pt x="4790257" y="3937132"/>
                </a:cubicBezTo>
                <a:cubicBezTo>
                  <a:pt x="4704110" y="3971886"/>
                  <a:pt x="4582643" y="3966723"/>
                  <a:pt x="4508273" y="3994026"/>
                </a:cubicBezTo>
                <a:cubicBezTo>
                  <a:pt x="4433903" y="4021329"/>
                  <a:pt x="4402980" y="4134727"/>
                  <a:pt x="4320324" y="4139497"/>
                </a:cubicBezTo>
                <a:cubicBezTo>
                  <a:pt x="4210402" y="4153561"/>
                  <a:pt x="4168840" y="4048690"/>
                  <a:pt x="4073936" y="4057695"/>
                </a:cubicBezTo>
                <a:cubicBezTo>
                  <a:pt x="4012283" y="4050768"/>
                  <a:pt x="4010899" y="4122471"/>
                  <a:pt x="3951546" y="4121164"/>
                </a:cubicBezTo>
                <a:cubicBezTo>
                  <a:pt x="3811859" y="4051336"/>
                  <a:pt x="3759026" y="4075237"/>
                  <a:pt x="3691831" y="4059305"/>
                </a:cubicBezTo>
                <a:cubicBezTo>
                  <a:pt x="3591607" y="4024747"/>
                  <a:pt x="3629738" y="4014798"/>
                  <a:pt x="3554328" y="3999977"/>
                </a:cubicBezTo>
                <a:cubicBezTo>
                  <a:pt x="3505307" y="3974574"/>
                  <a:pt x="3531553" y="3975849"/>
                  <a:pt x="3483755" y="3928889"/>
                </a:cubicBezTo>
                <a:cubicBezTo>
                  <a:pt x="3465945" y="3882890"/>
                  <a:pt x="3446031" y="3857762"/>
                  <a:pt x="3466367" y="3816129"/>
                </a:cubicBezTo>
                <a:cubicBezTo>
                  <a:pt x="3446536" y="3769770"/>
                  <a:pt x="3397061" y="3675714"/>
                  <a:pt x="3364767" y="3650734"/>
                </a:cubicBezTo>
                <a:cubicBezTo>
                  <a:pt x="3332474" y="3625753"/>
                  <a:pt x="3241104" y="3687116"/>
                  <a:pt x="3237166" y="3656794"/>
                </a:cubicBezTo>
                <a:cubicBezTo>
                  <a:pt x="3271286" y="3601771"/>
                  <a:pt x="3288917" y="3551640"/>
                  <a:pt x="3282070" y="3527869"/>
                </a:cubicBezTo>
                <a:cubicBezTo>
                  <a:pt x="3275223" y="3504097"/>
                  <a:pt x="3246491" y="3453521"/>
                  <a:pt x="3229164" y="3452733"/>
                </a:cubicBezTo>
                <a:cubicBezTo>
                  <a:pt x="3211837" y="3451945"/>
                  <a:pt x="3202162" y="3549821"/>
                  <a:pt x="3178107" y="3572761"/>
                </a:cubicBezTo>
                <a:cubicBezTo>
                  <a:pt x="3154052" y="3595702"/>
                  <a:pt x="3089403" y="3597183"/>
                  <a:pt x="3084831" y="3590377"/>
                </a:cubicBezTo>
                <a:cubicBezTo>
                  <a:pt x="3064855" y="3554415"/>
                  <a:pt x="3141274" y="3513884"/>
                  <a:pt x="3150677" y="3482313"/>
                </a:cubicBezTo>
                <a:cubicBezTo>
                  <a:pt x="3157717" y="3436566"/>
                  <a:pt x="3163933" y="3400526"/>
                  <a:pt x="3208476" y="3363731"/>
                </a:cubicBezTo>
                <a:cubicBezTo>
                  <a:pt x="3199198" y="3311171"/>
                  <a:pt x="3229075" y="3230363"/>
                  <a:pt x="3188203" y="3253915"/>
                </a:cubicBezTo>
                <a:cubicBezTo>
                  <a:pt x="3151019" y="3322574"/>
                  <a:pt x="3125983" y="3334292"/>
                  <a:pt x="3095294" y="3372470"/>
                </a:cubicBezTo>
                <a:cubicBezTo>
                  <a:pt x="3064606" y="3410649"/>
                  <a:pt x="3008331" y="3421761"/>
                  <a:pt x="2980622" y="3465403"/>
                </a:cubicBezTo>
                <a:cubicBezTo>
                  <a:pt x="2952913" y="3509044"/>
                  <a:pt x="2965559" y="3566670"/>
                  <a:pt x="2903357" y="3513147"/>
                </a:cubicBezTo>
                <a:cubicBezTo>
                  <a:pt x="2841156" y="3459624"/>
                  <a:pt x="2772280" y="3243753"/>
                  <a:pt x="2666560" y="3151621"/>
                </a:cubicBezTo>
                <a:cubicBezTo>
                  <a:pt x="2543255" y="3135688"/>
                  <a:pt x="2405855" y="3049051"/>
                  <a:pt x="2292797" y="3052005"/>
                </a:cubicBezTo>
                <a:cubicBezTo>
                  <a:pt x="2179738" y="3054958"/>
                  <a:pt x="1794573" y="3147938"/>
                  <a:pt x="1674352" y="3166890"/>
                </a:cubicBezTo>
                <a:cubicBezTo>
                  <a:pt x="1554131" y="3185842"/>
                  <a:pt x="1563746" y="3209731"/>
                  <a:pt x="1485467" y="3238825"/>
                </a:cubicBezTo>
                <a:cubicBezTo>
                  <a:pt x="1407189" y="3267920"/>
                  <a:pt x="1407326" y="3336590"/>
                  <a:pt x="1310723" y="3390374"/>
                </a:cubicBezTo>
                <a:cubicBezTo>
                  <a:pt x="1214121" y="3444158"/>
                  <a:pt x="912831" y="3356059"/>
                  <a:pt x="819313" y="3417019"/>
                </a:cubicBezTo>
                <a:cubicBezTo>
                  <a:pt x="682532" y="3498512"/>
                  <a:pt x="749705" y="3521203"/>
                  <a:pt x="607552" y="3559826"/>
                </a:cubicBezTo>
                <a:cubicBezTo>
                  <a:pt x="423522" y="3549709"/>
                  <a:pt x="374860" y="3566106"/>
                  <a:pt x="232616" y="3480051"/>
                </a:cubicBezTo>
                <a:cubicBezTo>
                  <a:pt x="175810" y="3480973"/>
                  <a:pt x="195243" y="3385994"/>
                  <a:pt x="199224" y="3355639"/>
                </a:cubicBezTo>
                <a:lnTo>
                  <a:pt x="199309" y="3352877"/>
                </a:lnTo>
                <a:lnTo>
                  <a:pt x="207799" y="3351100"/>
                </a:lnTo>
                <a:cubicBezTo>
                  <a:pt x="250367" y="3341390"/>
                  <a:pt x="323449" y="3320431"/>
                  <a:pt x="285708" y="3305155"/>
                </a:cubicBezTo>
                <a:cubicBezTo>
                  <a:pt x="268455" y="3210265"/>
                  <a:pt x="282127" y="3259875"/>
                  <a:pt x="286022" y="3163024"/>
                </a:cubicBezTo>
                <a:cubicBezTo>
                  <a:pt x="269135" y="3062017"/>
                  <a:pt x="232909" y="2917691"/>
                  <a:pt x="194660" y="2854433"/>
                </a:cubicBezTo>
                <a:lnTo>
                  <a:pt x="163573" y="2595655"/>
                </a:lnTo>
                <a:lnTo>
                  <a:pt x="91601" y="2504053"/>
                </a:lnTo>
                <a:lnTo>
                  <a:pt x="111230" y="2451710"/>
                </a:lnTo>
                <a:lnTo>
                  <a:pt x="6543" y="2261965"/>
                </a:lnTo>
                <a:lnTo>
                  <a:pt x="104687" y="2255422"/>
                </a:lnTo>
                <a:lnTo>
                  <a:pt x="104687" y="2189992"/>
                </a:lnTo>
                <a:lnTo>
                  <a:pt x="0" y="1967533"/>
                </a:lnTo>
                <a:lnTo>
                  <a:pt x="13086" y="1902103"/>
                </a:lnTo>
                <a:lnTo>
                  <a:pt x="65429" y="1836674"/>
                </a:lnTo>
                <a:lnTo>
                  <a:pt x="65429" y="1771245"/>
                </a:lnTo>
                <a:lnTo>
                  <a:pt x="26172" y="1731987"/>
                </a:lnTo>
                <a:lnTo>
                  <a:pt x="98144" y="1601128"/>
                </a:lnTo>
                <a:lnTo>
                  <a:pt x="117773" y="1607671"/>
                </a:lnTo>
                <a:lnTo>
                  <a:pt x="117773" y="1705815"/>
                </a:lnTo>
                <a:lnTo>
                  <a:pt x="176659" y="1607671"/>
                </a:lnTo>
                <a:lnTo>
                  <a:pt x="353319" y="1496441"/>
                </a:lnTo>
                <a:lnTo>
                  <a:pt x="444920" y="1444098"/>
                </a:lnTo>
                <a:lnTo>
                  <a:pt x="582321" y="1444098"/>
                </a:lnTo>
                <a:lnTo>
                  <a:pt x="745895" y="1352497"/>
                </a:lnTo>
                <a:lnTo>
                  <a:pt x="935640" y="1319782"/>
                </a:lnTo>
                <a:lnTo>
                  <a:pt x="1086127" y="1215095"/>
                </a:lnTo>
                <a:lnTo>
                  <a:pt x="1171185" y="1103865"/>
                </a:lnTo>
                <a:lnTo>
                  <a:pt x="1158100" y="986092"/>
                </a:lnTo>
                <a:lnTo>
                  <a:pt x="1256244" y="868320"/>
                </a:lnTo>
                <a:lnTo>
                  <a:pt x="1334759" y="986092"/>
                </a:lnTo>
                <a:lnTo>
                  <a:pt x="1380559" y="927206"/>
                </a:lnTo>
                <a:lnTo>
                  <a:pt x="1328216" y="868320"/>
                </a:lnTo>
                <a:lnTo>
                  <a:pt x="1360931" y="822519"/>
                </a:lnTo>
                <a:lnTo>
                  <a:pt x="1445989" y="855234"/>
                </a:lnTo>
                <a:lnTo>
                  <a:pt x="1478703" y="789804"/>
                </a:lnTo>
                <a:lnTo>
                  <a:pt x="1459075" y="730918"/>
                </a:lnTo>
                <a:lnTo>
                  <a:pt x="1517961" y="678574"/>
                </a:lnTo>
                <a:lnTo>
                  <a:pt x="1553066" y="599777"/>
                </a:lnTo>
                <a:lnTo>
                  <a:pt x="1636363" y="526043"/>
                </a:lnTo>
                <a:lnTo>
                  <a:pt x="1752941" y="470744"/>
                </a:lnTo>
                <a:lnTo>
                  <a:pt x="1839761" y="476091"/>
                </a:lnTo>
                <a:lnTo>
                  <a:pt x="1949795" y="619688"/>
                </a:lnTo>
                <a:lnTo>
                  <a:pt x="2054482" y="645860"/>
                </a:lnTo>
                <a:lnTo>
                  <a:pt x="2132997" y="645860"/>
                </a:lnTo>
                <a:lnTo>
                  <a:pt x="2132997" y="613145"/>
                </a:lnTo>
                <a:lnTo>
                  <a:pt x="2108303" y="568257"/>
                </a:lnTo>
                <a:cubicBezTo>
                  <a:pt x="2107528" y="540607"/>
                  <a:pt x="2106753" y="512958"/>
                  <a:pt x="2105978" y="485308"/>
                </a:cubicBezTo>
                <a:lnTo>
                  <a:pt x="2149386" y="417487"/>
                </a:lnTo>
                <a:lnTo>
                  <a:pt x="2218686" y="315475"/>
                </a:lnTo>
                <a:cubicBezTo>
                  <a:pt x="2239018" y="282478"/>
                  <a:pt x="2264696" y="252153"/>
                  <a:pt x="2311765" y="245893"/>
                </a:cubicBezTo>
                <a:lnTo>
                  <a:pt x="2441427" y="224503"/>
                </a:lnTo>
                <a:lnTo>
                  <a:pt x="2501510" y="217047"/>
                </a:lnTo>
                <a:lnTo>
                  <a:pt x="2509530" y="154009"/>
                </a:lnTo>
                <a:lnTo>
                  <a:pt x="2450644" y="132902"/>
                </a:lnTo>
                <a:lnTo>
                  <a:pt x="2413778" y="72255"/>
                </a:lnTo>
                <a:lnTo>
                  <a:pt x="2515161" y="88297"/>
                </a:lnTo>
                <a:lnTo>
                  <a:pt x="2585937" y="127838"/>
                </a:lnTo>
                <a:lnTo>
                  <a:pt x="2674517" y="165617"/>
                </a:lnTo>
                <a:lnTo>
                  <a:pt x="2809593" y="218242"/>
                </a:lnTo>
                <a:lnTo>
                  <a:pt x="2897324" y="208743"/>
                </a:lnTo>
                <a:lnTo>
                  <a:pt x="2976753" y="247370"/>
                </a:lnTo>
                <a:lnTo>
                  <a:pt x="3023749" y="197136"/>
                </a:lnTo>
                <a:lnTo>
                  <a:pt x="3096004" y="235198"/>
                </a:lnTo>
                <a:lnTo>
                  <a:pt x="3023466" y="349666"/>
                </a:lnTo>
                <a:lnTo>
                  <a:pt x="2986600" y="381817"/>
                </a:lnTo>
                <a:lnTo>
                  <a:pt x="2978579" y="421922"/>
                </a:lnTo>
                <a:lnTo>
                  <a:pt x="2970492" y="482286"/>
                </a:lnTo>
                <a:lnTo>
                  <a:pt x="2930387" y="520066"/>
                </a:lnTo>
                <a:lnTo>
                  <a:pt x="2898520" y="632774"/>
                </a:lnTo>
                <a:lnTo>
                  <a:pt x="3009750" y="730918"/>
                </a:lnTo>
                <a:lnTo>
                  <a:pt x="3199495" y="829062"/>
                </a:lnTo>
                <a:lnTo>
                  <a:pt x="3369611" y="927206"/>
                </a:lnTo>
                <a:lnTo>
                  <a:pt x="3474298" y="1025350"/>
                </a:lnTo>
                <a:lnTo>
                  <a:pt x="3585528" y="1018807"/>
                </a:lnTo>
                <a:lnTo>
                  <a:pt x="3644415" y="914120"/>
                </a:lnTo>
                <a:lnTo>
                  <a:pt x="3690215" y="750547"/>
                </a:lnTo>
                <a:lnTo>
                  <a:pt x="3709844" y="665489"/>
                </a:lnTo>
                <a:lnTo>
                  <a:pt x="3709844" y="554259"/>
                </a:lnTo>
                <a:lnTo>
                  <a:pt x="3690215" y="495372"/>
                </a:lnTo>
                <a:lnTo>
                  <a:pt x="3709844" y="429943"/>
                </a:lnTo>
                <a:lnTo>
                  <a:pt x="3749102" y="351428"/>
                </a:lnTo>
                <a:lnTo>
                  <a:pt x="3722930" y="344885"/>
                </a:lnTo>
                <a:lnTo>
                  <a:pt x="3742559" y="259826"/>
                </a:lnTo>
                <a:lnTo>
                  <a:pt x="3752406" y="148596"/>
                </a:lnTo>
                <a:lnTo>
                  <a:pt x="3765774" y="41019"/>
                </a:lnTo>
                <a:lnTo>
                  <a:pt x="382494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508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/>
          </a:p>
        </p:txBody>
      </p:sp>
      <p:sp>
        <p:nvSpPr>
          <p:cNvPr id="28" name="Freeform 27"/>
          <p:cNvSpPr/>
          <p:nvPr/>
        </p:nvSpPr>
        <p:spPr>
          <a:xfrm>
            <a:off x="2004157" y="4891479"/>
            <a:ext cx="19267" cy="10001"/>
          </a:xfrm>
          <a:custGeom>
            <a:avLst/>
            <a:gdLst>
              <a:gd name="connsiteX0" fmla="*/ 19267 w 19267"/>
              <a:gd name="connsiteY0" fmla="*/ 154 h 10001"/>
              <a:gd name="connsiteX1" fmla="*/ 19073 w 19267"/>
              <a:gd name="connsiteY1" fmla="*/ 6440 h 10001"/>
              <a:gd name="connsiteX2" fmla="*/ 6815 w 19267"/>
              <a:gd name="connsiteY2" fmla="*/ 9004 h 10001"/>
              <a:gd name="connsiteX3" fmla="*/ 14424 w 19267"/>
              <a:gd name="connsiteY3" fmla="*/ 6335 h 10001"/>
              <a:gd name="connsiteX4" fmla="*/ 19267 w 19267"/>
              <a:gd name="connsiteY4" fmla="*/ 15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67" h="10001">
                <a:moveTo>
                  <a:pt x="19267" y="154"/>
                </a:moveTo>
                <a:lnTo>
                  <a:pt x="19073" y="6440"/>
                </a:lnTo>
                <a:lnTo>
                  <a:pt x="6815" y="9004"/>
                </a:lnTo>
                <a:cubicBezTo>
                  <a:pt x="-3069" y="10818"/>
                  <a:pt x="-3547" y="10289"/>
                  <a:pt x="14424" y="6335"/>
                </a:cubicBezTo>
                <a:cubicBezTo>
                  <a:pt x="17175" y="1241"/>
                  <a:pt x="18648" y="-572"/>
                  <a:pt x="19267" y="15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508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/>
          </a:p>
        </p:txBody>
      </p:sp>
      <p:sp>
        <p:nvSpPr>
          <p:cNvPr id="27" name="Freeform 26"/>
          <p:cNvSpPr/>
          <p:nvPr/>
        </p:nvSpPr>
        <p:spPr>
          <a:xfrm>
            <a:off x="5914065" y="5925879"/>
            <a:ext cx="484372" cy="444205"/>
          </a:xfrm>
          <a:custGeom>
            <a:avLst/>
            <a:gdLst>
              <a:gd name="connsiteX0" fmla="*/ 9451 w 484372"/>
              <a:gd name="connsiteY0" fmla="*/ 0 h 444205"/>
              <a:gd name="connsiteX1" fmla="*/ 212651 w 484372"/>
              <a:gd name="connsiteY1" fmla="*/ 87423 h 444205"/>
              <a:gd name="connsiteX2" fmla="*/ 326065 w 484372"/>
              <a:gd name="connsiteY2" fmla="*/ 66158 h 444205"/>
              <a:gd name="connsiteX3" fmla="*/ 432391 w 484372"/>
              <a:gd name="connsiteY3" fmla="*/ 28354 h 444205"/>
              <a:gd name="connsiteX4" fmla="*/ 484372 w 484372"/>
              <a:gd name="connsiteY4" fmla="*/ 59070 h 444205"/>
              <a:gd name="connsiteX5" fmla="*/ 474921 w 484372"/>
              <a:gd name="connsiteY5" fmla="*/ 210288 h 444205"/>
              <a:gd name="connsiteX6" fmla="*/ 430028 w 484372"/>
              <a:gd name="connsiteY6" fmla="*/ 330791 h 444205"/>
              <a:gd name="connsiteX7" fmla="*/ 368595 w 484372"/>
              <a:gd name="connsiteY7" fmla="*/ 354419 h 444205"/>
              <a:gd name="connsiteX8" fmla="*/ 347330 w 484372"/>
              <a:gd name="connsiteY8" fmla="*/ 425302 h 444205"/>
              <a:gd name="connsiteX9" fmla="*/ 292986 w 484372"/>
              <a:gd name="connsiteY9" fmla="*/ 444205 h 444205"/>
              <a:gd name="connsiteX10" fmla="*/ 181935 w 484372"/>
              <a:gd name="connsiteY10" fmla="*/ 432391 h 444205"/>
              <a:gd name="connsiteX11" fmla="*/ 94512 w 484372"/>
              <a:gd name="connsiteY11" fmla="*/ 321340 h 444205"/>
              <a:gd name="connsiteX12" fmla="*/ 73247 w 484372"/>
              <a:gd name="connsiteY12" fmla="*/ 210288 h 444205"/>
              <a:gd name="connsiteX13" fmla="*/ 0 w 484372"/>
              <a:gd name="connsiteY13" fmla="*/ 73247 h 444205"/>
              <a:gd name="connsiteX14" fmla="*/ 9451 w 484372"/>
              <a:gd name="connsiteY14" fmla="*/ 0 h 44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4372" h="444205">
                <a:moveTo>
                  <a:pt x="9451" y="0"/>
                </a:moveTo>
                <a:lnTo>
                  <a:pt x="212651" y="87423"/>
                </a:lnTo>
                <a:lnTo>
                  <a:pt x="326065" y="66158"/>
                </a:lnTo>
                <a:lnTo>
                  <a:pt x="432391" y="28354"/>
                </a:lnTo>
                <a:lnTo>
                  <a:pt x="484372" y="59070"/>
                </a:lnTo>
                <a:lnTo>
                  <a:pt x="474921" y="210288"/>
                </a:lnTo>
                <a:lnTo>
                  <a:pt x="430028" y="330791"/>
                </a:lnTo>
                <a:lnTo>
                  <a:pt x="368595" y="354419"/>
                </a:lnTo>
                <a:lnTo>
                  <a:pt x="347330" y="425302"/>
                </a:lnTo>
                <a:lnTo>
                  <a:pt x="292986" y="444205"/>
                </a:lnTo>
                <a:lnTo>
                  <a:pt x="181935" y="432391"/>
                </a:lnTo>
                <a:lnTo>
                  <a:pt x="94512" y="321340"/>
                </a:lnTo>
                <a:lnTo>
                  <a:pt x="73247" y="210288"/>
                </a:lnTo>
                <a:lnTo>
                  <a:pt x="0" y="73247"/>
                </a:lnTo>
                <a:lnTo>
                  <a:pt x="9451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508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/>
          </a:p>
        </p:txBody>
      </p:sp>
      <p:sp>
        <p:nvSpPr>
          <p:cNvPr id="34" name="Freeform 33"/>
          <p:cNvSpPr/>
          <p:nvPr/>
        </p:nvSpPr>
        <p:spPr>
          <a:xfrm>
            <a:off x="5568966" y="1895456"/>
            <a:ext cx="4056" cy="5429"/>
          </a:xfrm>
          <a:custGeom>
            <a:avLst/>
            <a:gdLst>
              <a:gd name="connsiteX0" fmla="*/ 0 w 4056"/>
              <a:gd name="connsiteY0" fmla="*/ 0 h 5429"/>
              <a:gd name="connsiteX1" fmla="*/ 4056 w 4056"/>
              <a:gd name="connsiteY1" fmla="*/ 1014 h 5429"/>
              <a:gd name="connsiteX2" fmla="*/ 1849 w 4056"/>
              <a:gd name="connsiteY2" fmla="*/ 5429 h 5429"/>
              <a:gd name="connsiteX3" fmla="*/ 0 w 4056"/>
              <a:gd name="connsiteY3" fmla="*/ 0 h 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6" h="5429">
                <a:moveTo>
                  <a:pt x="0" y="0"/>
                </a:moveTo>
                <a:lnTo>
                  <a:pt x="4056" y="1014"/>
                </a:lnTo>
                <a:lnTo>
                  <a:pt x="1849" y="54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  <a:alpha val="14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/>
          </a:p>
        </p:txBody>
      </p:sp>
      <p:sp>
        <p:nvSpPr>
          <p:cNvPr id="33" name="Freeform 32"/>
          <p:cNvSpPr/>
          <p:nvPr/>
        </p:nvSpPr>
        <p:spPr>
          <a:xfrm>
            <a:off x="2004157" y="4891479"/>
            <a:ext cx="19267" cy="10001"/>
          </a:xfrm>
          <a:custGeom>
            <a:avLst/>
            <a:gdLst>
              <a:gd name="connsiteX0" fmla="*/ 19267 w 19267"/>
              <a:gd name="connsiteY0" fmla="*/ 154 h 10001"/>
              <a:gd name="connsiteX1" fmla="*/ 19073 w 19267"/>
              <a:gd name="connsiteY1" fmla="*/ 6440 h 10001"/>
              <a:gd name="connsiteX2" fmla="*/ 6815 w 19267"/>
              <a:gd name="connsiteY2" fmla="*/ 9004 h 10001"/>
              <a:gd name="connsiteX3" fmla="*/ 14424 w 19267"/>
              <a:gd name="connsiteY3" fmla="*/ 6335 h 10001"/>
              <a:gd name="connsiteX4" fmla="*/ 19267 w 19267"/>
              <a:gd name="connsiteY4" fmla="*/ 15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67" h="10001">
                <a:moveTo>
                  <a:pt x="19267" y="154"/>
                </a:moveTo>
                <a:lnTo>
                  <a:pt x="19073" y="6440"/>
                </a:lnTo>
                <a:lnTo>
                  <a:pt x="6815" y="9004"/>
                </a:lnTo>
                <a:cubicBezTo>
                  <a:pt x="-3069" y="10818"/>
                  <a:pt x="-3547" y="10289"/>
                  <a:pt x="14424" y="6335"/>
                </a:cubicBezTo>
                <a:cubicBezTo>
                  <a:pt x="17175" y="1241"/>
                  <a:pt x="18648" y="-572"/>
                  <a:pt x="19267" y="154"/>
                </a:cubicBezTo>
                <a:close/>
              </a:path>
            </a:pathLst>
          </a:custGeom>
          <a:solidFill>
            <a:schemeClr val="accent5">
              <a:lumMod val="75000"/>
              <a:alpha val="14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/>
          </a:p>
        </p:txBody>
      </p:sp>
      <p:sp>
        <p:nvSpPr>
          <p:cNvPr id="45" name="Freeform 44"/>
          <p:cNvSpPr/>
          <p:nvPr/>
        </p:nvSpPr>
        <p:spPr>
          <a:xfrm>
            <a:off x="2004157" y="4891479"/>
            <a:ext cx="19267" cy="10001"/>
          </a:xfrm>
          <a:custGeom>
            <a:avLst/>
            <a:gdLst>
              <a:gd name="connsiteX0" fmla="*/ 19267 w 19267"/>
              <a:gd name="connsiteY0" fmla="*/ 154 h 10001"/>
              <a:gd name="connsiteX1" fmla="*/ 19073 w 19267"/>
              <a:gd name="connsiteY1" fmla="*/ 6440 h 10001"/>
              <a:gd name="connsiteX2" fmla="*/ 6815 w 19267"/>
              <a:gd name="connsiteY2" fmla="*/ 9004 h 10001"/>
              <a:gd name="connsiteX3" fmla="*/ 14424 w 19267"/>
              <a:gd name="connsiteY3" fmla="*/ 6335 h 10001"/>
              <a:gd name="connsiteX4" fmla="*/ 19267 w 19267"/>
              <a:gd name="connsiteY4" fmla="*/ 154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67" h="10001">
                <a:moveTo>
                  <a:pt x="19267" y="154"/>
                </a:moveTo>
                <a:lnTo>
                  <a:pt x="19073" y="6440"/>
                </a:lnTo>
                <a:lnTo>
                  <a:pt x="6815" y="9004"/>
                </a:lnTo>
                <a:cubicBezTo>
                  <a:pt x="-3069" y="10818"/>
                  <a:pt x="-3547" y="10289"/>
                  <a:pt x="14424" y="6335"/>
                </a:cubicBezTo>
                <a:cubicBezTo>
                  <a:pt x="17175" y="1241"/>
                  <a:pt x="18648" y="-572"/>
                  <a:pt x="19267" y="154"/>
                </a:cubicBezTo>
                <a:close/>
              </a:path>
            </a:pathLst>
          </a:custGeom>
          <a:solidFill>
            <a:schemeClr val="accent5">
              <a:lumMod val="75000"/>
              <a:alpha val="14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/>
          </a:p>
        </p:txBody>
      </p:sp>
      <p:sp>
        <p:nvSpPr>
          <p:cNvPr id="40" name="Freeform 39"/>
          <p:cNvSpPr/>
          <p:nvPr/>
        </p:nvSpPr>
        <p:spPr>
          <a:xfrm>
            <a:off x="5555022" y="1692738"/>
            <a:ext cx="1681328" cy="2079559"/>
          </a:xfrm>
          <a:custGeom>
            <a:avLst/>
            <a:gdLst>
              <a:gd name="connsiteX0" fmla="*/ 21416 w 1681328"/>
              <a:gd name="connsiteY0" fmla="*/ 0 h 2079559"/>
              <a:gd name="connsiteX1" fmla="*/ 143260 w 1681328"/>
              <a:gd name="connsiteY1" fmla="*/ 2937 h 2079559"/>
              <a:gd name="connsiteX2" fmla="*/ 328235 w 1681328"/>
              <a:gd name="connsiteY2" fmla="*/ 7395 h 2079559"/>
              <a:gd name="connsiteX3" fmla="*/ 342328 w 1681328"/>
              <a:gd name="connsiteY3" fmla="*/ 218701 h 2079559"/>
              <a:gd name="connsiteX4" fmla="*/ 574891 w 1681328"/>
              <a:gd name="connsiteY4" fmla="*/ 375477 h 2079559"/>
              <a:gd name="connsiteX5" fmla="*/ 793361 w 1681328"/>
              <a:gd name="connsiteY5" fmla="*/ 886701 h 2079559"/>
              <a:gd name="connsiteX6" fmla="*/ 1561523 w 1681328"/>
              <a:gd name="connsiteY6" fmla="*/ 1282049 h 2079559"/>
              <a:gd name="connsiteX7" fmla="*/ 1681328 w 1681328"/>
              <a:gd name="connsiteY7" fmla="*/ 1711477 h 2079559"/>
              <a:gd name="connsiteX8" fmla="*/ 1434670 w 1681328"/>
              <a:gd name="connsiteY8" fmla="*/ 1840987 h 2079559"/>
              <a:gd name="connsiteX9" fmla="*/ 1411832 w 1681328"/>
              <a:gd name="connsiteY9" fmla="*/ 1932500 h 2079559"/>
              <a:gd name="connsiteX10" fmla="*/ 1385338 w 1681328"/>
              <a:gd name="connsiteY10" fmla="*/ 2038661 h 2079559"/>
              <a:gd name="connsiteX11" fmla="*/ 1159823 w 1681328"/>
              <a:gd name="connsiteY11" fmla="*/ 2079559 h 2079559"/>
              <a:gd name="connsiteX12" fmla="*/ 680603 w 1681328"/>
              <a:gd name="connsiteY12" fmla="*/ 1990946 h 2079559"/>
              <a:gd name="connsiteX13" fmla="*/ 455086 w 1681328"/>
              <a:gd name="connsiteY13" fmla="*/ 1520619 h 2079559"/>
              <a:gd name="connsiteX14" fmla="*/ 328235 w 1681328"/>
              <a:gd name="connsiteY14" fmla="*/ 1098008 h 2079559"/>
              <a:gd name="connsiteX15" fmla="*/ 412803 w 1681328"/>
              <a:gd name="connsiteY15" fmla="*/ 811721 h 2079559"/>
              <a:gd name="connsiteX16" fmla="*/ 370519 w 1681328"/>
              <a:gd name="connsiteY16" fmla="*/ 689028 h 2079559"/>
              <a:gd name="connsiteX17" fmla="*/ 123861 w 1681328"/>
              <a:gd name="connsiteY17" fmla="*/ 525436 h 2079559"/>
              <a:gd name="connsiteX18" fmla="*/ 15793 w 1681328"/>
              <a:gd name="connsiteY18" fmla="*/ 208147 h 2079559"/>
              <a:gd name="connsiteX19" fmla="*/ 18000 w 1681328"/>
              <a:gd name="connsiteY19" fmla="*/ 203732 h 2079559"/>
              <a:gd name="connsiteX20" fmla="*/ 13944 w 1681328"/>
              <a:gd name="connsiteY20" fmla="*/ 202718 h 2079559"/>
              <a:gd name="connsiteX21" fmla="*/ 0 w 1681328"/>
              <a:gd name="connsiteY21" fmla="*/ 161778 h 2079559"/>
              <a:gd name="connsiteX22" fmla="*/ 11457 w 1681328"/>
              <a:gd name="connsiteY22" fmla="*/ 112130 h 2079559"/>
              <a:gd name="connsiteX23" fmla="*/ 21304 w 1681328"/>
              <a:gd name="connsiteY23" fmla="*/ 900 h 207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81328" h="2079559">
                <a:moveTo>
                  <a:pt x="21416" y="0"/>
                </a:moveTo>
                <a:lnTo>
                  <a:pt x="143260" y="2937"/>
                </a:lnTo>
                <a:lnTo>
                  <a:pt x="328235" y="7395"/>
                </a:lnTo>
                <a:lnTo>
                  <a:pt x="342328" y="218701"/>
                </a:lnTo>
                <a:lnTo>
                  <a:pt x="574891" y="375477"/>
                </a:lnTo>
                <a:lnTo>
                  <a:pt x="793361" y="886701"/>
                </a:lnTo>
                <a:lnTo>
                  <a:pt x="1561523" y="1282049"/>
                </a:lnTo>
                <a:lnTo>
                  <a:pt x="1681328" y="1711477"/>
                </a:lnTo>
                <a:lnTo>
                  <a:pt x="1434670" y="1840987"/>
                </a:lnTo>
                <a:lnTo>
                  <a:pt x="1411832" y="1932500"/>
                </a:lnTo>
                <a:lnTo>
                  <a:pt x="1385338" y="2038661"/>
                </a:lnTo>
                <a:lnTo>
                  <a:pt x="1159823" y="2079559"/>
                </a:lnTo>
                <a:lnTo>
                  <a:pt x="680603" y="1990946"/>
                </a:lnTo>
                <a:lnTo>
                  <a:pt x="455086" y="1520619"/>
                </a:lnTo>
                <a:lnTo>
                  <a:pt x="328235" y="1098008"/>
                </a:lnTo>
                <a:lnTo>
                  <a:pt x="412803" y="811721"/>
                </a:lnTo>
                <a:lnTo>
                  <a:pt x="370519" y="689028"/>
                </a:lnTo>
                <a:lnTo>
                  <a:pt x="123861" y="525436"/>
                </a:lnTo>
                <a:lnTo>
                  <a:pt x="15793" y="208147"/>
                </a:lnTo>
                <a:lnTo>
                  <a:pt x="18000" y="203732"/>
                </a:lnTo>
                <a:lnTo>
                  <a:pt x="13944" y="202718"/>
                </a:lnTo>
                <a:lnTo>
                  <a:pt x="0" y="161778"/>
                </a:lnTo>
                <a:lnTo>
                  <a:pt x="11457" y="112130"/>
                </a:lnTo>
                <a:lnTo>
                  <a:pt x="21304" y="900"/>
                </a:lnTo>
                <a:close/>
              </a:path>
            </a:pathLst>
          </a:custGeom>
          <a:solidFill>
            <a:schemeClr val="accent1">
              <a:alpha val="31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/>
          </a:p>
        </p:txBody>
      </p:sp>
      <p:sp>
        <p:nvSpPr>
          <p:cNvPr id="11" name="Freeform 10"/>
          <p:cNvSpPr/>
          <p:nvPr/>
        </p:nvSpPr>
        <p:spPr>
          <a:xfrm>
            <a:off x="4028890" y="1608578"/>
            <a:ext cx="176659" cy="91601"/>
          </a:xfrm>
          <a:custGeom>
            <a:avLst/>
            <a:gdLst>
              <a:gd name="connsiteX0" fmla="*/ 171450 w 257175"/>
              <a:gd name="connsiteY0" fmla="*/ 133350 h 133350"/>
              <a:gd name="connsiteX1" fmla="*/ 257175 w 257175"/>
              <a:gd name="connsiteY1" fmla="*/ 47625 h 133350"/>
              <a:gd name="connsiteX2" fmla="*/ 228600 w 257175"/>
              <a:gd name="connsiteY2" fmla="*/ 0 h 133350"/>
              <a:gd name="connsiteX3" fmla="*/ 123825 w 257175"/>
              <a:gd name="connsiteY3" fmla="*/ 38100 h 133350"/>
              <a:gd name="connsiteX4" fmla="*/ 57150 w 257175"/>
              <a:gd name="connsiteY4" fmla="*/ 0 h 133350"/>
              <a:gd name="connsiteX5" fmla="*/ 9525 w 257175"/>
              <a:gd name="connsiteY5" fmla="*/ 38100 h 133350"/>
              <a:gd name="connsiteX6" fmla="*/ 0 w 257175"/>
              <a:gd name="connsiteY6" fmla="*/ 95250 h 133350"/>
              <a:gd name="connsiteX7" fmla="*/ 85725 w 257175"/>
              <a:gd name="connsiteY7" fmla="*/ 104775 h 133350"/>
              <a:gd name="connsiteX8" fmla="*/ 171450 w 257175"/>
              <a:gd name="connsiteY8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175" h="133350">
                <a:moveTo>
                  <a:pt x="171450" y="133350"/>
                </a:moveTo>
                <a:lnTo>
                  <a:pt x="257175" y="47625"/>
                </a:lnTo>
                <a:lnTo>
                  <a:pt x="228600" y="0"/>
                </a:lnTo>
                <a:lnTo>
                  <a:pt x="123825" y="38100"/>
                </a:lnTo>
                <a:lnTo>
                  <a:pt x="57150" y="0"/>
                </a:lnTo>
                <a:lnTo>
                  <a:pt x="9525" y="38100"/>
                </a:lnTo>
                <a:lnTo>
                  <a:pt x="0" y="95250"/>
                </a:lnTo>
                <a:lnTo>
                  <a:pt x="85725" y="104775"/>
                </a:lnTo>
                <a:lnTo>
                  <a:pt x="171450" y="1333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508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/>
          <p:cNvSpPr/>
          <p:nvPr/>
        </p:nvSpPr>
        <p:spPr>
          <a:xfrm>
            <a:off x="5016873" y="1176744"/>
            <a:ext cx="1753507" cy="451462"/>
          </a:xfrm>
          <a:custGeom>
            <a:avLst/>
            <a:gdLst>
              <a:gd name="connsiteX0" fmla="*/ 0 w 2552700"/>
              <a:gd name="connsiteY0" fmla="*/ 209550 h 657225"/>
              <a:gd name="connsiteX1" fmla="*/ 171450 w 2552700"/>
              <a:gd name="connsiteY1" fmla="*/ 209550 h 657225"/>
              <a:gd name="connsiteX2" fmla="*/ 266700 w 2552700"/>
              <a:gd name="connsiteY2" fmla="*/ 209550 h 657225"/>
              <a:gd name="connsiteX3" fmla="*/ 304800 w 2552700"/>
              <a:gd name="connsiteY3" fmla="*/ 152400 h 657225"/>
              <a:gd name="connsiteX4" fmla="*/ 419100 w 2552700"/>
              <a:gd name="connsiteY4" fmla="*/ 161925 h 657225"/>
              <a:gd name="connsiteX5" fmla="*/ 552450 w 2552700"/>
              <a:gd name="connsiteY5" fmla="*/ 276225 h 657225"/>
              <a:gd name="connsiteX6" fmla="*/ 676275 w 2552700"/>
              <a:gd name="connsiteY6" fmla="*/ 371475 h 657225"/>
              <a:gd name="connsiteX7" fmla="*/ 895350 w 2552700"/>
              <a:gd name="connsiteY7" fmla="*/ 371475 h 657225"/>
              <a:gd name="connsiteX8" fmla="*/ 952500 w 2552700"/>
              <a:gd name="connsiteY8" fmla="*/ 390525 h 657225"/>
              <a:gd name="connsiteX9" fmla="*/ 1114425 w 2552700"/>
              <a:gd name="connsiteY9" fmla="*/ 304800 h 657225"/>
              <a:gd name="connsiteX10" fmla="*/ 1038225 w 2552700"/>
              <a:gd name="connsiteY10" fmla="*/ 209550 h 657225"/>
              <a:gd name="connsiteX11" fmla="*/ 1152525 w 2552700"/>
              <a:gd name="connsiteY11" fmla="*/ 180975 h 657225"/>
              <a:gd name="connsiteX12" fmla="*/ 1190625 w 2552700"/>
              <a:gd name="connsiteY12" fmla="*/ 123825 h 657225"/>
              <a:gd name="connsiteX13" fmla="*/ 1228725 w 2552700"/>
              <a:gd name="connsiteY13" fmla="*/ 85725 h 657225"/>
              <a:gd name="connsiteX14" fmla="*/ 1390650 w 2552700"/>
              <a:gd name="connsiteY14" fmla="*/ 95250 h 657225"/>
              <a:gd name="connsiteX15" fmla="*/ 1562100 w 2552700"/>
              <a:gd name="connsiteY15" fmla="*/ 142875 h 657225"/>
              <a:gd name="connsiteX16" fmla="*/ 1685925 w 2552700"/>
              <a:gd name="connsiteY16" fmla="*/ 276225 h 657225"/>
              <a:gd name="connsiteX17" fmla="*/ 1800225 w 2552700"/>
              <a:gd name="connsiteY17" fmla="*/ 390525 h 657225"/>
              <a:gd name="connsiteX18" fmla="*/ 1914525 w 2552700"/>
              <a:gd name="connsiteY18" fmla="*/ 542925 h 657225"/>
              <a:gd name="connsiteX19" fmla="*/ 2133600 w 2552700"/>
              <a:gd name="connsiteY19" fmla="*/ 561975 h 657225"/>
              <a:gd name="connsiteX20" fmla="*/ 2362200 w 2552700"/>
              <a:gd name="connsiteY20" fmla="*/ 619125 h 657225"/>
              <a:gd name="connsiteX21" fmla="*/ 2362200 w 2552700"/>
              <a:gd name="connsiteY21" fmla="*/ 647700 h 657225"/>
              <a:gd name="connsiteX22" fmla="*/ 2552700 w 2552700"/>
              <a:gd name="connsiteY22" fmla="*/ 657225 h 657225"/>
              <a:gd name="connsiteX23" fmla="*/ 2428875 w 2552700"/>
              <a:gd name="connsiteY23" fmla="*/ 600075 h 657225"/>
              <a:gd name="connsiteX24" fmla="*/ 2486025 w 2552700"/>
              <a:gd name="connsiteY24" fmla="*/ 581025 h 657225"/>
              <a:gd name="connsiteX25" fmla="*/ 2286000 w 2552700"/>
              <a:gd name="connsiteY25" fmla="*/ 495300 h 657225"/>
              <a:gd name="connsiteX26" fmla="*/ 2362200 w 2552700"/>
              <a:gd name="connsiteY26" fmla="*/ 466725 h 657225"/>
              <a:gd name="connsiteX27" fmla="*/ 2190750 w 2552700"/>
              <a:gd name="connsiteY27" fmla="*/ 409575 h 657225"/>
              <a:gd name="connsiteX28" fmla="*/ 2228850 w 2552700"/>
              <a:gd name="connsiteY28" fmla="*/ 333375 h 657225"/>
              <a:gd name="connsiteX29" fmla="*/ 2095500 w 2552700"/>
              <a:gd name="connsiteY29" fmla="*/ 333375 h 657225"/>
              <a:gd name="connsiteX30" fmla="*/ 2028825 w 2552700"/>
              <a:gd name="connsiteY30" fmla="*/ 276225 h 657225"/>
              <a:gd name="connsiteX31" fmla="*/ 1990725 w 2552700"/>
              <a:gd name="connsiteY31" fmla="*/ 133350 h 657225"/>
              <a:gd name="connsiteX32" fmla="*/ 1885950 w 2552700"/>
              <a:gd name="connsiteY32" fmla="*/ 85725 h 657225"/>
              <a:gd name="connsiteX33" fmla="*/ 1809750 w 2552700"/>
              <a:gd name="connsiteY33" fmla="*/ 0 h 657225"/>
              <a:gd name="connsiteX34" fmla="*/ 228600 w 2552700"/>
              <a:gd name="connsiteY34" fmla="*/ 0 h 657225"/>
              <a:gd name="connsiteX35" fmla="*/ 114300 w 2552700"/>
              <a:gd name="connsiteY35" fmla="*/ 38100 h 657225"/>
              <a:gd name="connsiteX36" fmla="*/ 19050 w 2552700"/>
              <a:gd name="connsiteY36" fmla="*/ 161925 h 657225"/>
              <a:gd name="connsiteX37" fmla="*/ 0 w 2552700"/>
              <a:gd name="connsiteY37" fmla="*/ 209550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552700" h="657225">
                <a:moveTo>
                  <a:pt x="0" y="209550"/>
                </a:moveTo>
                <a:lnTo>
                  <a:pt x="171450" y="209550"/>
                </a:lnTo>
                <a:lnTo>
                  <a:pt x="266700" y="209550"/>
                </a:lnTo>
                <a:lnTo>
                  <a:pt x="304800" y="152400"/>
                </a:lnTo>
                <a:lnTo>
                  <a:pt x="419100" y="161925"/>
                </a:lnTo>
                <a:lnTo>
                  <a:pt x="552450" y="276225"/>
                </a:lnTo>
                <a:lnTo>
                  <a:pt x="676275" y="371475"/>
                </a:lnTo>
                <a:lnTo>
                  <a:pt x="895350" y="371475"/>
                </a:lnTo>
                <a:lnTo>
                  <a:pt x="952500" y="390525"/>
                </a:lnTo>
                <a:lnTo>
                  <a:pt x="1114425" y="304800"/>
                </a:lnTo>
                <a:lnTo>
                  <a:pt x="1038225" y="209550"/>
                </a:lnTo>
                <a:lnTo>
                  <a:pt x="1152525" y="180975"/>
                </a:lnTo>
                <a:lnTo>
                  <a:pt x="1190625" y="123825"/>
                </a:lnTo>
                <a:lnTo>
                  <a:pt x="1228725" y="85725"/>
                </a:lnTo>
                <a:lnTo>
                  <a:pt x="1390650" y="95250"/>
                </a:lnTo>
                <a:lnTo>
                  <a:pt x="1562100" y="142875"/>
                </a:lnTo>
                <a:lnTo>
                  <a:pt x="1685925" y="276225"/>
                </a:lnTo>
                <a:lnTo>
                  <a:pt x="1800225" y="390525"/>
                </a:lnTo>
                <a:lnTo>
                  <a:pt x="1914525" y="542925"/>
                </a:lnTo>
                <a:lnTo>
                  <a:pt x="2133600" y="561975"/>
                </a:lnTo>
                <a:lnTo>
                  <a:pt x="2362200" y="619125"/>
                </a:lnTo>
                <a:lnTo>
                  <a:pt x="2362200" y="647700"/>
                </a:lnTo>
                <a:lnTo>
                  <a:pt x="2552700" y="657225"/>
                </a:lnTo>
                <a:lnTo>
                  <a:pt x="2428875" y="600075"/>
                </a:lnTo>
                <a:lnTo>
                  <a:pt x="2486025" y="581025"/>
                </a:lnTo>
                <a:lnTo>
                  <a:pt x="2286000" y="495300"/>
                </a:lnTo>
                <a:lnTo>
                  <a:pt x="2362200" y="466725"/>
                </a:lnTo>
                <a:lnTo>
                  <a:pt x="2190750" y="409575"/>
                </a:lnTo>
                <a:lnTo>
                  <a:pt x="2228850" y="333375"/>
                </a:lnTo>
                <a:lnTo>
                  <a:pt x="2095500" y="333375"/>
                </a:lnTo>
                <a:lnTo>
                  <a:pt x="2028825" y="276225"/>
                </a:lnTo>
                <a:lnTo>
                  <a:pt x="1990725" y="133350"/>
                </a:lnTo>
                <a:lnTo>
                  <a:pt x="1885950" y="85725"/>
                </a:lnTo>
                <a:lnTo>
                  <a:pt x="1809750" y="0"/>
                </a:lnTo>
                <a:lnTo>
                  <a:pt x="228600" y="0"/>
                </a:lnTo>
                <a:lnTo>
                  <a:pt x="114300" y="38100"/>
                </a:lnTo>
                <a:lnTo>
                  <a:pt x="19050" y="161925"/>
                </a:lnTo>
                <a:lnTo>
                  <a:pt x="0" y="2095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508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Freeform 12"/>
          <p:cNvSpPr/>
          <p:nvPr/>
        </p:nvSpPr>
        <p:spPr>
          <a:xfrm>
            <a:off x="3132508" y="1327231"/>
            <a:ext cx="529978" cy="261717"/>
          </a:xfrm>
          <a:custGeom>
            <a:avLst/>
            <a:gdLst>
              <a:gd name="connsiteX0" fmla="*/ 0 w 771525"/>
              <a:gd name="connsiteY0" fmla="*/ 381000 h 381000"/>
              <a:gd name="connsiteX1" fmla="*/ 95250 w 771525"/>
              <a:gd name="connsiteY1" fmla="*/ 371475 h 381000"/>
              <a:gd name="connsiteX2" fmla="*/ 152400 w 771525"/>
              <a:gd name="connsiteY2" fmla="*/ 342900 h 381000"/>
              <a:gd name="connsiteX3" fmla="*/ 152400 w 771525"/>
              <a:gd name="connsiteY3" fmla="*/ 342900 h 381000"/>
              <a:gd name="connsiteX4" fmla="*/ 333375 w 771525"/>
              <a:gd name="connsiteY4" fmla="*/ 219075 h 381000"/>
              <a:gd name="connsiteX5" fmla="*/ 523875 w 771525"/>
              <a:gd name="connsiteY5" fmla="*/ 123825 h 381000"/>
              <a:gd name="connsiteX6" fmla="*/ 666750 w 771525"/>
              <a:gd name="connsiteY6" fmla="*/ 57150 h 381000"/>
              <a:gd name="connsiteX7" fmla="*/ 771525 w 771525"/>
              <a:gd name="connsiteY7" fmla="*/ 0 h 381000"/>
              <a:gd name="connsiteX8" fmla="*/ 581025 w 771525"/>
              <a:gd name="connsiteY8" fmla="*/ 0 h 381000"/>
              <a:gd name="connsiteX9" fmla="*/ 361950 w 771525"/>
              <a:gd name="connsiteY9" fmla="*/ 28575 h 381000"/>
              <a:gd name="connsiteX10" fmla="*/ 304800 w 771525"/>
              <a:gd name="connsiteY10" fmla="*/ 114300 h 381000"/>
              <a:gd name="connsiteX11" fmla="*/ 114300 w 771525"/>
              <a:gd name="connsiteY11" fmla="*/ 171450 h 381000"/>
              <a:gd name="connsiteX12" fmla="*/ 66675 w 771525"/>
              <a:gd name="connsiteY12" fmla="*/ 257175 h 381000"/>
              <a:gd name="connsiteX13" fmla="*/ 66675 w 771525"/>
              <a:gd name="connsiteY13" fmla="*/ 323850 h 381000"/>
              <a:gd name="connsiteX14" fmla="*/ 0 w 771525"/>
              <a:gd name="connsiteY14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71525" h="381000">
                <a:moveTo>
                  <a:pt x="0" y="381000"/>
                </a:moveTo>
                <a:lnTo>
                  <a:pt x="95250" y="371475"/>
                </a:lnTo>
                <a:lnTo>
                  <a:pt x="152400" y="342900"/>
                </a:lnTo>
                <a:lnTo>
                  <a:pt x="152400" y="342900"/>
                </a:lnTo>
                <a:lnTo>
                  <a:pt x="333375" y="219075"/>
                </a:lnTo>
                <a:lnTo>
                  <a:pt x="523875" y="123825"/>
                </a:lnTo>
                <a:lnTo>
                  <a:pt x="666750" y="57150"/>
                </a:lnTo>
                <a:lnTo>
                  <a:pt x="771525" y="0"/>
                </a:lnTo>
                <a:lnTo>
                  <a:pt x="581025" y="0"/>
                </a:lnTo>
                <a:lnTo>
                  <a:pt x="361950" y="28575"/>
                </a:lnTo>
                <a:lnTo>
                  <a:pt x="304800" y="114300"/>
                </a:lnTo>
                <a:lnTo>
                  <a:pt x="114300" y="171450"/>
                </a:lnTo>
                <a:lnTo>
                  <a:pt x="66675" y="257175"/>
                </a:lnTo>
                <a:lnTo>
                  <a:pt x="66675" y="323850"/>
                </a:lnTo>
                <a:lnTo>
                  <a:pt x="0" y="381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508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/>
        </p:nvSpPr>
        <p:spPr>
          <a:xfrm>
            <a:off x="2561047" y="1440755"/>
            <a:ext cx="246068" cy="135985"/>
          </a:xfrm>
          <a:custGeom>
            <a:avLst/>
            <a:gdLst>
              <a:gd name="connsiteX0" fmla="*/ 287517 w 358218"/>
              <a:gd name="connsiteY0" fmla="*/ 197963 h 197963"/>
              <a:gd name="connsiteX1" fmla="*/ 358218 w 358218"/>
              <a:gd name="connsiteY1" fmla="*/ 155542 h 197963"/>
              <a:gd name="connsiteX2" fmla="*/ 296944 w 358218"/>
              <a:gd name="connsiteY2" fmla="*/ 75414 h 197963"/>
              <a:gd name="connsiteX3" fmla="*/ 249810 w 358218"/>
              <a:gd name="connsiteY3" fmla="*/ 75414 h 197963"/>
              <a:gd name="connsiteX4" fmla="*/ 240383 w 358218"/>
              <a:gd name="connsiteY4" fmla="*/ 42420 h 197963"/>
              <a:gd name="connsiteX5" fmla="*/ 188536 w 358218"/>
              <a:gd name="connsiteY5" fmla="*/ 0 h 197963"/>
              <a:gd name="connsiteX6" fmla="*/ 113121 w 358218"/>
              <a:gd name="connsiteY6" fmla="*/ 18853 h 197963"/>
              <a:gd name="connsiteX7" fmla="*/ 0 w 358218"/>
              <a:gd name="connsiteY7" fmla="*/ 42420 h 197963"/>
              <a:gd name="connsiteX8" fmla="*/ 23567 w 358218"/>
              <a:gd name="connsiteY8" fmla="*/ 94268 h 197963"/>
              <a:gd name="connsiteX9" fmla="*/ 127261 w 358218"/>
              <a:gd name="connsiteY9" fmla="*/ 98981 h 197963"/>
              <a:gd name="connsiteX10" fmla="*/ 207389 w 358218"/>
              <a:gd name="connsiteY10" fmla="*/ 155542 h 197963"/>
              <a:gd name="connsiteX11" fmla="*/ 235670 w 358218"/>
              <a:gd name="connsiteY11" fmla="*/ 197963 h 197963"/>
              <a:gd name="connsiteX12" fmla="*/ 287517 w 358218"/>
              <a:gd name="connsiteY12" fmla="*/ 197963 h 19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8218" h="197963">
                <a:moveTo>
                  <a:pt x="287517" y="197963"/>
                </a:moveTo>
                <a:lnTo>
                  <a:pt x="358218" y="155542"/>
                </a:lnTo>
                <a:lnTo>
                  <a:pt x="296944" y="75414"/>
                </a:lnTo>
                <a:lnTo>
                  <a:pt x="249810" y="75414"/>
                </a:lnTo>
                <a:lnTo>
                  <a:pt x="240383" y="42420"/>
                </a:lnTo>
                <a:lnTo>
                  <a:pt x="188536" y="0"/>
                </a:lnTo>
                <a:lnTo>
                  <a:pt x="113121" y="18853"/>
                </a:lnTo>
                <a:lnTo>
                  <a:pt x="0" y="42420"/>
                </a:lnTo>
                <a:lnTo>
                  <a:pt x="23567" y="94268"/>
                </a:lnTo>
                <a:lnTo>
                  <a:pt x="127261" y="98981"/>
                </a:lnTo>
                <a:lnTo>
                  <a:pt x="207389" y="155542"/>
                </a:lnTo>
                <a:lnTo>
                  <a:pt x="235670" y="197963"/>
                </a:lnTo>
                <a:lnTo>
                  <a:pt x="287517" y="1979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508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/>
          <p:cNvSpPr/>
          <p:nvPr/>
        </p:nvSpPr>
        <p:spPr>
          <a:xfrm>
            <a:off x="3215070" y="1288581"/>
            <a:ext cx="155411" cy="48566"/>
          </a:xfrm>
          <a:custGeom>
            <a:avLst/>
            <a:gdLst>
              <a:gd name="connsiteX0" fmla="*/ 226243 w 226243"/>
              <a:gd name="connsiteY0" fmla="*/ 37707 h 70701"/>
              <a:gd name="connsiteX1" fmla="*/ 80128 w 226243"/>
              <a:gd name="connsiteY1" fmla="*/ 70701 h 70701"/>
              <a:gd name="connsiteX2" fmla="*/ 0 w 226243"/>
              <a:gd name="connsiteY2" fmla="*/ 61274 h 70701"/>
              <a:gd name="connsiteX3" fmla="*/ 51847 w 226243"/>
              <a:gd name="connsiteY3" fmla="*/ 18853 h 70701"/>
              <a:gd name="connsiteX4" fmla="*/ 108408 w 226243"/>
              <a:gd name="connsiteY4" fmla="*/ 0 h 70701"/>
              <a:gd name="connsiteX5" fmla="*/ 226243 w 226243"/>
              <a:gd name="connsiteY5" fmla="*/ 37707 h 7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6243" h="70701">
                <a:moveTo>
                  <a:pt x="226243" y="37707"/>
                </a:moveTo>
                <a:lnTo>
                  <a:pt x="80128" y="70701"/>
                </a:lnTo>
                <a:lnTo>
                  <a:pt x="0" y="61274"/>
                </a:lnTo>
                <a:lnTo>
                  <a:pt x="51847" y="18853"/>
                </a:lnTo>
                <a:lnTo>
                  <a:pt x="108408" y="0"/>
                </a:lnTo>
                <a:lnTo>
                  <a:pt x="226243" y="3770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508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/>
          <p:cNvSpPr/>
          <p:nvPr/>
        </p:nvSpPr>
        <p:spPr>
          <a:xfrm>
            <a:off x="2674368" y="1298294"/>
            <a:ext cx="524514" cy="90657"/>
          </a:xfrm>
          <a:custGeom>
            <a:avLst/>
            <a:gdLst>
              <a:gd name="connsiteX0" fmla="*/ 763571 w 763571"/>
              <a:gd name="connsiteY0" fmla="*/ 9427 h 131975"/>
              <a:gd name="connsiteX1" fmla="*/ 702297 w 763571"/>
              <a:gd name="connsiteY1" fmla="*/ 70701 h 131975"/>
              <a:gd name="connsiteX2" fmla="*/ 617455 w 763571"/>
              <a:gd name="connsiteY2" fmla="*/ 65988 h 131975"/>
              <a:gd name="connsiteX3" fmla="*/ 504334 w 763571"/>
              <a:gd name="connsiteY3" fmla="*/ 108408 h 131975"/>
              <a:gd name="connsiteX4" fmla="*/ 381785 w 763571"/>
              <a:gd name="connsiteY4" fmla="*/ 131975 h 131975"/>
              <a:gd name="connsiteX5" fmla="*/ 292231 w 763571"/>
              <a:gd name="connsiteY5" fmla="*/ 131975 h 131975"/>
              <a:gd name="connsiteX6" fmla="*/ 136688 w 763571"/>
              <a:gd name="connsiteY6" fmla="*/ 122548 h 131975"/>
              <a:gd name="connsiteX7" fmla="*/ 0 w 763571"/>
              <a:gd name="connsiteY7" fmla="*/ 103695 h 131975"/>
              <a:gd name="connsiteX8" fmla="*/ 9426 w 763571"/>
              <a:gd name="connsiteY8" fmla="*/ 56561 h 131975"/>
              <a:gd name="connsiteX9" fmla="*/ 117835 w 763571"/>
              <a:gd name="connsiteY9" fmla="*/ 0 h 131975"/>
              <a:gd name="connsiteX10" fmla="*/ 306371 w 763571"/>
              <a:gd name="connsiteY10" fmla="*/ 70701 h 131975"/>
              <a:gd name="connsiteX11" fmla="*/ 362932 w 763571"/>
              <a:gd name="connsiteY11" fmla="*/ 56561 h 131975"/>
              <a:gd name="connsiteX12" fmla="*/ 414779 w 763571"/>
              <a:gd name="connsiteY12" fmla="*/ 56561 h 131975"/>
              <a:gd name="connsiteX13" fmla="*/ 471340 w 763571"/>
              <a:gd name="connsiteY13" fmla="*/ 75414 h 131975"/>
              <a:gd name="connsiteX14" fmla="*/ 523187 w 763571"/>
              <a:gd name="connsiteY14" fmla="*/ 47134 h 131975"/>
              <a:gd name="connsiteX15" fmla="*/ 622169 w 763571"/>
              <a:gd name="connsiteY15" fmla="*/ 23567 h 131975"/>
              <a:gd name="connsiteX16" fmla="*/ 763571 w 763571"/>
              <a:gd name="connsiteY16" fmla="*/ 9427 h 13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63571" h="131975">
                <a:moveTo>
                  <a:pt x="763571" y="9427"/>
                </a:moveTo>
                <a:lnTo>
                  <a:pt x="702297" y="70701"/>
                </a:lnTo>
                <a:lnTo>
                  <a:pt x="617455" y="65988"/>
                </a:lnTo>
                <a:lnTo>
                  <a:pt x="504334" y="108408"/>
                </a:lnTo>
                <a:lnTo>
                  <a:pt x="381785" y="131975"/>
                </a:lnTo>
                <a:lnTo>
                  <a:pt x="292231" y="131975"/>
                </a:lnTo>
                <a:lnTo>
                  <a:pt x="136688" y="122548"/>
                </a:lnTo>
                <a:lnTo>
                  <a:pt x="0" y="103695"/>
                </a:lnTo>
                <a:lnTo>
                  <a:pt x="9426" y="56561"/>
                </a:lnTo>
                <a:lnTo>
                  <a:pt x="117835" y="0"/>
                </a:lnTo>
                <a:lnTo>
                  <a:pt x="306371" y="70701"/>
                </a:lnTo>
                <a:lnTo>
                  <a:pt x="362932" y="56561"/>
                </a:lnTo>
                <a:lnTo>
                  <a:pt x="414779" y="56561"/>
                </a:lnTo>
                <a:lnTo>
                  <a:pt x="471340" y="75414"/>
                </a:lnTo>
                <a:lnTo>
                  <a:pt x="523187" y="47134"/>
                </a:lnTo>
                <a:lnTo>
                  <a:pt x="622169" y="23567"/>
                </a:lnTo>
                <a:lnTo>
                  <a:pt x="763571" y="942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508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/>
          <p:cNvSpPr/>
          <p:nvPr/>
        </p:nvSpPr>
        <p:spPr>
          <a:xfrm>
            <a:off x="2276125" y="1278868"/>
            <a:ext cx="314061" cy="132747"/>
          </a:xfrm>
          <a:custGeom>
            <a:avLst/>
            <a:gdLst>
              <a:gd name="connsiteX0" fmla="*/ 419493 w 457200"/>
              <a:gd name="connsiteY0" fmla="*/ 42420 h 193249"/>
              <a:gd name="connsiteX1" fmla="*/ 457200 w 457200"/>
              <a:gd name="connsiteY1" fmla="*/ 108408 h 193249"/>
              <a:gd name="connsiteX2" fmla="*/ 457200 w 457200"/>
              <a:gd name="connsiteY2" fmla="*/ 141402 h 193249"/>
              <a:gd name="connsiteX3" fmla="*/ 315798 w 457200"/>
              <a:gd name="connsiteY3" fmla="*/ 155542 h 193249"/>
              <a:gd name="connsiteX4" fmla="*/ 301658 w 457200"/>
              <a:gd name="connsiteY4" fmla="*/ 117835 h 193249"/>
              <a:gd name="connsiteX5" fmla="*/ 259237 w 457200"/>
              <a:gd name="connsiteY5" fmla="*/ 155542 h 193249"/>
              <a:gd name="connsiteX6" fmla="*/ 94268 w 457200"/>
              <a:gd name="connsiteY6" fmla="*/ 193249 h 193249"/>
              <a:gd name="connsiteX7" fmla="*/ 0 w 457200"/>
              <a:gd name="connsiteY7" fmla="*/ 183822 h 193249"/>
              <a:gd name="connsiteX8" fmla="*/ 0 w 457200"/>
              <a:gd name="connsiteY8" fmla="*/ 131975 h 193249"/>
              <a:gd name="connsiteX9" fmla="*/ 70701 w 457200"/>
              <a:gd name="connsiteY9" fmla="*/ 65987 h 193249"/>
              <a:gd name="connsiteX10" fmla="*/ 164969 w 457200"/>
              <a:gd name="connsiteY10" fmla="*/ 75414 h 193249"/>
              <a:gd name="connsiteX11" fmla="*/ 197963 w 457200"/>
              <a:gd name="connsiteY11" fmla="*/ 117835 h 193249"/>
              <a:gd name="connsiteX12" fmla="*/ 278091 w 457200"/>
              <a:gd name="connsiteY12" fmla="*/ 108408 h 193249"/>
              <a:gd name="connsiteX13" fmla="*/ 183823 w 457200"/>
              <a:gd name="connsiteY13" fmla="*/ 37707 h 193249"/>
              <a:gd name="connsiteX14" fmla="*/ 226243 w 457200"/>
              <a:gd name="connsiteY14" fmla="*/ 0 h 193249"/>
              <a:gd name="connsiteX15" fmla="*/ 306371 w 457200"/>
              <a:gd name="connsiteY15" fmla="*/ 47134 h 193249"/>
              <a:gd name="connsiteX16" fmla="*/ 419493 w 457200"/>
              <a:gd name="connsiteY16" fmla="*/ 42420 h 19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" h="193249">
                <a:moveTo>
                  <a:pt x="419493" y="42420"/>
                </a:moveTo>
                <a:lnTo>
                  <a:pt x="457200" y="108408"/>
                </a:lnTo>
                <a:lnTo>
                  <a:pt x="457200" y="141402"/>
                </a:lnTo>
                <a:lnTo>
                  <a:pt x="315798" y="155542"/>
                </a:lnTo>
                <a:lnTo>
                  <a:pt x="301658" y="117835"/>
                </a:lnTo>
                <a:lnTo>
                  <a:pt x="259237" y="155542"/>
                </a:lnTo>
                <a:lnTo>
                  <a:pt x="94268" y="193249"/>
                </a:lnTo>
                <a:lnTo>
                  <a:pt x="0" y="183822"/>
                </a:lnTo>
                <a:lnTo>
                  <a:pt x="0" y="131975"/>
                </a:lnTo>
                <a:lnTo>
                  <a:pt x="70701" y="65987"/>
                </a:lnTo>
                <a:lnTo>
                  <a:pt x="164969" y="75414"/>
                </a:lnTo>
                <a:lnTo>
                  <a:pt x="197963" y="117835"/>
                </a:lnTo>
                <a:lnTo>
                  <a:pt x="278091" y="108408"/>
                </a:lnTo>
                <a:lnTo>
                  <a:pt x="183823" y="37707"/>
                </a:lnTo>
                <a:lnTo>
                  <a:pt x="226243" y="0"/>
                </a:lnTo>
                <a:lnTo>
                  <a:pt x="306371" y="47134"/>
                </a:lnTo>
                <a:lnTo>
                  <a:pt x="419493" y="42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508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/>
          <p:cNvSpPr/>
          <p:nvPr/>
        </p:nvSpPr>
        <p:spPr>
          <a:xfrm>
            <a:off x="2143378" y="1298294"/>
            <a:ext cx="126271" cy="93895"/>
          </a:xfrm>
          <a:custGeom>
            <a:avLst/>
            <a:gdLst>
              <a:gd name="connsiteX0" fmla="*/ 113121 w 183822"/>
              <a:gd name="connsiteY0" fmla="*/ 0 h 136689"/>
              <a:gd name="connsiteX1" fmla="*/ 183822 w 183822"/>
              <a:gd name="connsiteY1" fmla="*/ 32994 h 136689"/>
              <a:gd name="connsiteX2" fmla="*/ 131975 w 183822"/>
              <a:gd name="connsiteY2" fmla="*/ 136689 h 136689"/>
              <a:gd name="connsiteX3" fmla="*/ 28280 w 183822"/>
              <a:gd name="connsiteY3" fmla="*/ 131975 h 136689"/>
              <a:gd name="connsiteX4" fmla="*/ 0 w 183822"/>
              <a:gd name="connsiteY4" fmla="*/ 113122 h 136689"/>
              <a:gd name="connsiteX5" fmla="*/ 56560 w 183822"/>
              <a:gd name="connsiteY5" fmla="*/ 94268 h 136689"/>
              <a:gd name="connsiteX6" fmla="*/ 56560 w 183822"/>
              <a:gd name="connsiteY6" fmla="*/ 37707 h 136689"/>
              <a:gd name="connsiteX7" fmla="*/ 113121 w 183822"/>
              <a:gd name="connsiteY7" fmla="*/ 0 h 13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3822" h="136689">
                <a:moveTo>
                  <a:pt x="113121" y="0"/>
                </a:moveTo>
                <a:lnTo>
                  <a:pt x="183822" y="32994"/>
                </a:lnTo>
                <a:lnTo>
                  <a:pt x="131975" y="136689"/>
                </a:lnTo>
                <a:lnTo>
                  <a:pt x="28280" y="131975"/>
                </a:lnTo>
                <a:lnTo>
                  <a:pt x="0" y="113122"/>
                </a:lnTo>
                <a:lnTo>
                  <a:pt x="56560" y="94268"/>
                </a:lnTo>
                <a:lnTo>
                  <a:pt x="56560" y="37707"/>
                </a:lnTo>
                <a:lnTo>
                  <a:pt x="113121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508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/>
          <p:cNvSpPr/>
          <p:nvPr/>
        </p:nvSpPr>
        <p:spPr>
          <a:xfrm>
            <a:off x="1569890" y="1168966"/>
            <a:ext cx="568824" cy="208642"/>
          </a:xfrm>
          <a:custGeom>
            <a:avLst/>
            <a:gdLst>
              <a:gd name="connsiteX0" fmla="*/ 722568 w 828076"/>
              <a:gd name="connsiteY0" fmla="*/ 303734 h 303734"/>
              <a:gd name="connsiteX1" fmla="*/ 828076 w 828076"/>
              <a:gd name="connsiteY1" fmla="*/ 223804 h 303734"/>
              <a:gd name="connsiteX2" fmla="*/ 725765 w 828076"/>
              <a:gd name="connsiteY2" fmla="*/ 153465 h 303734"/>
              <a:gd name="connsiteX3" fmla="*/ 687399 w 828076"/>
              <a:gd name="connsiteY3" fmla="*/ 172649 h 303734"/>
              <a:gd name="connsiteX4" fmla="*/ 585088 w 828076"/>
              <a:gd name="connsiteY4" fmla="*/ 172649 h 303734"/>
              <a:gd name="connsiteX5" fmla="*/ 588286 w 828076"/>
              <a:gd name="connsiteY5" fmla="*/ 118296 h 303734"/>
              <a:gd name="connsiteX6" fmla="*/ 495567 w 828076"/>
              <a:gd name="connsiteY6" fmla="*/ 70338 h 303734"/>
              <a:gd name="connsiteX7" fmla="*/ 354890 w 828076"/>
              <a:gd name="connsiteY7" fmla="*/ 105507 h 303734"/>
              <a:gd name="connsiteX8" fmla="*/ 255776 w 828076"/>
              <a:gd name="connsiteY8" fmla="*/ 41563 h 303734"/>
              <a:gd name="connsiteX9" fmla="*/ 281354 w 828076"/>
              <a:gd name="connsiteY9" fmla="*/ 0 h 303734"/>
              <a:gd name="connsiteX10" fmla="*/ 0 w 828076"/>
              <a:gd name="connsiteY10" fmla="*/ 3197 h 303734"/>
              <a:gd name="connsiteX11" fmla="*/ 0 w 828076"/>
              <a:gd name="connsiteY11" fmla="*/ 204621 h 303734"/>
              <a:gd name="connsiteX12" fmla="*/ 57550 w 828076"/>
              <a:gd name="connsiteY12" fmla="*/ 220607 h 303734"/>
              <a:gd name="connsiteX13" fmla="*/ 86325 w 828076"/>
              <a:gd name="connsiteY13" fmla="*/ 191832 h 303734"/>
              <a:gd name="connsiteX14" fmla="*/ 274960 w 828076"/>
              <a:gd name="connsiteY14" fmla="*/ 227001 h 303734"/>
              <a:gd name="connsiteX15" fmla="*/ 313326 w 828076"/>
              <a:gd name="connsiteY15" fmla="*/ 204621 h 303734"/>
              <a:gd name="connsiteX16" fmla="*/ 358087 w 828076"/>
              <a:gd name="connsiteY16" fmla="*/ 204621 h 303734"/>
              <a:gd name="connsiteX17" fmla="*/ 537130 w 828076"/>
              <a:gd name="connsiteY17" fmla="*/ 274959 h 303734"/>
              <a:gd name="connsiteX18" fmla="*/ 597877 w 828076"/>
              <a:gd name="connsiteY18" fmla="*/ 297339 h 303734"/>
              <a:gd name="connsiteX19" fmla="*/ 597877 w 828076"/>
              <a:gd name="connsiteY19" fmla="*/ 297339 h 303734"/>
              <a:gd name="connsiteX20" fmla="*/ 565905 w 828076"/>
              <a:gd name="connsiteY20" fmla="*/ 230198 h 303734"/>
              <a:gd name="connsiteX21" fmla="*/ 575497 w 828076"/>
              <a:gd name="connsiteY21" fmla="*/ 195029 h 303734"/>
              <a:gd name="connsiteX22" fmla="*/ 607469 w 828076"/>
              <a:gd name="connsiteY22" fmla="*/ 230198 h 303734"/>
              <a:gd name="connsiteX23" fmla="*/ 668216 w 828076"/>
              <a:gd name="connsiteY23" fmla="*/ 239790 h 303734"/>
              <a:gd name="connsiteX24" fmla="*/ 722568 w 828076"/>
              <a:gd name="connsiteY24" fmla="*/ 303734 h 30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28076" h="303734">
                <a:moveTo>
                  <a:pt x="722568" y="303734"/>
                </a:moveTo>
                <a:lnTo>
                  <a:pt x="828076" y="223804"/>
                </a:lnTo>
                <a:lnTo>
                  <a:pt x="725765" y="153465"/>
                </a:lnTo>
                <a:lnTo>
                  <a:pt x="687399" y="172649"/>
                </a:lnTo>
                <a:lnTo>
                  <a:pt x="585088" y="172649"/>
                </a:lnTo>
                <a:lnTo>
                  <a:pt x="588286" y="118296"/>
                </a:lnTo>
                <a:lnTo>
                  <a:pt x="495567" y="70338"/>
                </a:lnTo>
                <a:lnTo>
                  <a:pt x="354890" y="105507"/>
                </a:lnTo>
                <a:lnTo>
                  <a:pt x="255776" y="41563"/>
                </a:lnTo>
                <a:lnTo>
                  <a:pt x="281354" y="0"/>
                </a:lnTo>
                <a:lnTo>
                  <a:pt x="0" y="3197"/>
                </a:lnTo>
                <a:lnTo>
                  <a:pt x="0" y="204621"/>
                </a:lnTo>
                <a:lnTo>
                  <a:pt x="57550" y="220607"/>
                </a:lnTo>
                <a:lnTo>
                  <a:pt x="86325" y="191832"/>
                </a:lnTo>
                <a:lnTo>
                  <a:pt x="274960" y="227001"/>
                </a:lnTo>
                <a:lnTo>
                  <a:pt x="313326" y="204621"/>
                </a:lnTo>
                <a:lnTo>
                  <a:pt x="358087" y="204621"/>
                </a:lnTo>
                <a:lnTo>
                  <a:pt x="537130" y="274959"/>
                </a:lnTo>
                <a:lnTo>
                  <a:pt x="597877" y="297339"/>
                </a:lnTo>
                <a:lnTo>
                  <a:pt x="597877" y="297339"/>
                </a:lnTo>
                <a:lnTo>
                  <a:pt x="565905" y="230198"/>
                </a:lnTo>
                <a:lnTo>
                  <a:pt x="575497" y="195029"/>
                </a:lnTo>
                <a:lnTo>
                  <a:pt x="607469" y="230198"/>
                </a:lnTo>
                <a:lnTo>
                  <a:pt x="668216" y="239790"/>
                </a:lnTo>
                <a:lnTo>
                  <a:pt x="722568" y="3037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508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eAtlas Platform – multiple sites</a:t>
            </a:r>
            <a:endParaRPr lang="en-AU" dirty="0"/>
          </a:p>
        </p:txBody>
      </p:sp>
      <p:sp>
        <p:nvSpPr>
          <p:cNvPr id="6" name="Freeform 5"/>
          <p:cNvSpPr/>
          <p:nvPr/>
        </p:nvSpPr>
        <p:spPr>
          <a:xfrm>
            <a:off x="1801868" y="3034937"/>
            <a:ext cx="231995" cy="399950"/>
          </a:xfrm>
          <a:custGeom>
            <a:avLst/>
            <a:gdLst>
              <a:gd name="connsiteX0" fmla="*/ 173736 w 178308"/>
              <a:gd name="connsiteY0" fmla="*/ 9144 h 288036"/>
              <a:gd name="connsiteX1" fmla="*/ 109728 w 178308"/>
              <a:gd name="connsiteY1" fmla="*/ 0 h 288036"/>
              <a:gd name="connsiteX2" fmla="*/ 4572 w 178308"/>
              <a:gd name="connsiteY2" fmla="*/ 141732 h 288036"/>
              <a:gd name="connsiteX3" fmla="*/ 0 w 178308"/>
              <a:gd name="connsiteY3" fmla="*/ 278892 h 288036"/>
              <a:gd name="connsiteX4" fmla="*/ 100584 w 178308"/>
              <a:gd name="connsiteY4" fmla="*/ 288036 h 288036"/>
              <a:gd name="connsiteX5" fmla="*/ 178308 w 178308"/>
              <a:gd name="connsiteY5" fmla="*/ 160020 h 288036"/>
              <a:gd name="connsiteX6" fmla="*/ 173736 w 178308"/>
              <a:gd name="connsiteY6" fmla="*/ 9144 h 288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308" h="288036">
                <a:moveTo>
                  <a:pt x="173736" y="9144"/>
                </a:moveTo>
                <a:lnTo>
                  <a:pt x="109728" y="0"/>
                </a:lnTo>
                <a:lnTo>
                  <a:pt x="4572" y="141732"/>
                </a:lnTo>
                <a:lnTo>
                  <a:pt x="0" y="278892"/>
                </a:lnTo>
                <a:lnTo>
                  <a:pt x="100584" y="288036"/>
                </a:lnTo>
                <a:lnTo>
                  <a:pt x="178308" y="160020"/>
                </a:lnTo>
                <a:lnTo>
                  <a:pt x="173736" y="9144"/>
                </a:lnTo>
                <a:close/>
              </a:path>
            </a:pathLst>
          </a:custGeom>
          <a:solidFill>
            <a:srgbClr val="FFC000">
              <a:alpha val="35000"/>
            </a:srgbClr>
          </a:solidFill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/>
          <p:cNvSpPr/>
          <p:nvPr/>
        </p:nvSpPr>
        <p:spPr>
          <a:xfrm>
            <a:off x="2327442" y="1519252"/>
            <a:ext cx="1420101" cy="1249416"/>
          </a:xfrm>
          <a:custGeom>
            <a:avLst/>
            <a:gdLst>
              <a:gd name="connsiteX0" fmla="*/ 2216426 w 2216426"/>
              <a:gd name="connsiteY0" fmla="*/ 467139 h 1818861"/>
              <a:gd name="connsiteX1" fmla="*/ 2107096 w 2216426"/>
              <a:gd name="connsiteY1" fmla="*/ 0 h 1818861"/>
              <a:gd name="connsiteX2" fmla="*/ 1451113 w 2216426"/>
              <a:gd name="connsiteY2" fmla="*/ 119270 h 1818861"/>
              <a:gd name="connsiteX3" fmla="*/ 238539 w 2216426"/>
              <a:gd name="connsiteY3" fmla="*/ 1133061 h 1818861"/>
              <a:gd name="connsiteX4" fmla="*/ 0 w 2216426"/>
              <a:gd name="connsiteY4" fmla="*/ 1669774 h 1818861"/>
              <a:gd name="connsiteX5" fmla="*/ 168965 w 2216426"/>
              <a:gd name="connsiteY5" fmla="*/ 1818861 h 1818861"/>
              <a:gd name="connsiteX6" fmla="*/ 606287 w 2216426"/>
              <a:gd name="connsiteY6" fmla="*/ 1669774 h 1818861"/>
              <a:gd name="connsiteX7" fmla="*/ 1679713 w 2216426"/>
              <a:gd name="connsiteY7" fmla="*/ 556591 h 1818861"/>
              <a:gd name="connsiteX8" fmla="*/ 2216426 w 2216426"/>
              <a:gd name="connsiteY8" fmla="*/ 467139 h 1818861"/>
              <a:gd name="connsiteX0" fmla="*/ 2067339 w 2107096"/>
              <a:gd name="connsiteY0" fmla="*/ 427383 h 1818861"/>
              <a:gd name="connsiteX1" fmla="*/ 2107096 w 2107096"/>
              <a:gd name="connsiteY1" fmla="*/ 0 h 1818861"/>
              <a:gd name="connsiteX2" fmla="*/ 1451113 w 2107096"/>
              <a:gd name="connsiteY2" fmla="*/ 119270 h 1818861"/>
              <a:gd name="connsiteX3" fmla="*/ 238539 w 2107096"/>
              <a:gd name="connsiteY3" fmla="*/ 1133061 h 1818861"/>
              <a:gd name="connsiteX4" fmla="*/ 0 w 2107096"/>
              <a:gd name="connsiteY4" fmla="*/ 1669774 h 1818861"/>
              <a:gd name="connsiteX5" fmla="*/ 168965 w 2107096"/>
              <a:gd name="connsiteY5" fmla="*/ 1818861 h 1818861"/>
              <a:gd name="connsiteX6" fmla="*/ 606287 w 2107096"/>
              <a:gd name="connsiteY6" fmla="*/ 1669774 h 1818861"/>
              <a:gd name="connsiteX7" fmla="*/ 1679713 w 2107096"/>
              <a:gd name="connsiteY7" fmla="*/ 556591 h 1818861"/>
              <a:gd name="connsiteX8" fmla="*/ 2067339 w 2107096"/>
              <a:gd name="connsiteY8" fmla="*/ 427383 h 1818861"/>
              <a:gd name="connsiteX0" fmla="*/ 2067339 w 2107096"/>
              <a:gd name="connsiteY0" fmla="*/ 427383 h 1818861"/>
              <a:gd name="connsiteX1" fmla="*/ 2107096 w 2107096"/>
              <a:gd name="connsiteY1" fmla="*/ 0 h 1818861"/>
              <a:gd name="connsiteX2" fmla="*/ 1451113 w 2107096"/>
              <a:gd name="connsiteY2" fmla="*/ 119270 h 1818861"/>
              <a:gd name="connsiteX3" fmla="*/ 238539 w 2107096"/>
              <a:gd name="connsiteY3" fmla="*/ 1133061 h 1818861"/>
              <a:gd name="connsiteX4" fmla="*/ 0 w 2107096"/>
              <a:gd name="connsiteY4" fmla="*/ 1669774 h 1818861"/>
              <a:gd name="connsiteX5" fmla="*/ 168965 w 2107096"/>
              <a:gd name="connsiteY5" fmla="*/ 1818861 h 1818861"/>
              <a:gd name="connsiteX6" fmla="*/ 606287 w 2107096"/>
              <a:gd name="connsiteY6" fmla="*/ 1669774 h 1818861"/>
              <a:gd name="connsiteX7" fmla="*/ 1659834 w 2107096"/>
              <a:gd name="connsiteY7" fmla="*/ 685800 h 1818861"/>
              <a:gd name="connsiteX8" fmla="*/ 2067339 w 2107096"/>
              <a:gd name="connsiteY8" fmla="*/ 427383 h 1818861"/>
              <a:gd name="connsiteX0" fmla="*/ 2067339 w 2107096"/>
              <a:gd name="connsiteY0" fmla="*/ 427383 h 1818861"/>
              <a:gd name="connsiteX1" fmla="*/ 2107096 w 2107096"/>
              <a:gd name="connsiteY1" fmla="*/ 0 h 1818861"/>
              <a:gd name="connsiteX2" fmla="*/ 1361661 w 2107096"/>
              <a:gd name="connsiteY2" fmla="*/ 149087 h 1818861"/>
              <a:gd name="connsiteX3" fmla="*/ 238539 w 2107096"/>
              <a:gd name="connsiteY3" fmla="*/ 1133061 h 1818861"/>
              <a:gd name="connsiteX4" fmla="*/ 0 w 2107096"/>
              <a:gd name="connsiteY4" fmla="*/ 1669774 h 1818861"/>
              <a:gd name="connsiteX5" fmla="*/ 168965 w 2107096"/>
              <a:gd name="connsiteY5" fmla="*/ 1818861 h 1818861"/>
              <a:gd name="connsiteX6" fmla="*/ 606287 w 2107096"/>
              <a:gd name="connsiteY6" fmla="*/ 1669774 h 1818861"/>
              <a:gd name="connsiteX7" fmla="*/ 1659834 w 2107096"/>
              <a:gd name="connsiteY7" fmla="*/ 685800 h 1818861"/>
              <a:gd name="connsiteX8" fmla="*/ 2067339 w 2107096"/>
              <a:gd name="connsiteY8" fmla="*/ 427383 h 1818861"/>
              <a:gd name="connsiteX0" fmla="*/ 2067339 w 2067339"/>
              <a:gd name="connsiteY0" fmla="*/ 427383 h 1818861"/>
              <a:gd name="connsiteX1" fmla="*/ 2007705 w 2067339"/>
              <a:gd name="connsiteY1" fmla="*/ 0 h 1818861"/>
              <a:gd name="connsiteX2" fmla="*/ 1361661 w 2067339"/>
              <a:gd name="connsiteY2" fmla="*/ 149087 h 1818861"/>
              <a:gd name="connsiteX3" fmla="*/ 238539 w 2067339"/>
              <a:gd name="connsiteY3" fmla="*/ 1133061 h 1818861"/>
              <a:gd name="connsiteX4" fmla="*/ 0 w 2067339"/>
              <a:gd name="connsiteY4" fmla="*/ 1669774 h 1818861"/>
              <a:gd name="connsiteX5" fmla="*/ 168965 w 2067339"/>
              <a:gd name="connsiteY5" fmla="*/ 1818861 h 1818861"/>
              <a:gd name="connsiteX6" fmla="*/ 606287 w 2067339"/>
              <a:gd name="connsiteY6" fmla="*/ 1669774 h 1818861"/>
              <a:gd name="connsiteX7" fmla="*/ 1659834 w 2067339"/>
              <a:gd name="connsiteY7" fmla="*/ 685800 h 1818861"/>
              <a:gd name="connsiteX8" fmla="*/ 2067339 w 2067339"/>
              <a:gd name="connsiteY8" fmla="*/ 427383 h 181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7339" h="1818861">
                <a:moveTo>
                  <a:pt x="2067339" y="427383"/>
                </a:moveTo>
                <a:lnTo>
                  <a:pt x="2007705" y="0"/>
                </a:lnTo>
                <a:lnTo>
                  <a:pt x="1361661" y="149087"/>
                </a:lnTo>
                <a:lnTo>
                  <a:pt x="238539" y="1133061"/>
                </a:lnTo>
                <a:lnTo>
                  <a:pt x="0" y="1669774"/>
                </a:lnTo>
                <a:lnTo>
                  <a:pt x="168965" y="1818861"/>
                </a:lnTo>
                <a:lnTo>
                  <a:pt x="606287" y="1669774"/>
                </a:lnTo>
                <a:lnTo>
                  <a:pt x="1659834" y="685800"/>
                </a:lnTo>
                <a:lnTo>
                  <a:pt x="2067339" y="427383"/>
                </a:lnTo>
                <a:close/>
              </a:path>
            </a:pathLst>
          </a:custGeom>
          <a:solidFill>
            <a:srgbClr val="C00000">
              <a:alpha val="14000"/>
            </a:srgbClr>
          </a:solidFill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Freeform 48"/>
          <p:cNvSpPr/>
          <p:nvPr/>
        </p:nvSpPr>
        <p:spPr>
          <a:xfrm>
            <a:off x="5349192" y="1372603"/>
            <a:ext cx="552753" cy="326383"/>
          </a:xfrm>
          <a:custGeom>
            <a:avLst/>
            <a:gdLst>
              <a:gd name="connsiteX0" fmla="*/ 6980 w 432770"/>
              <a:gd name="connsiteY0" fmla="*/ 0 h 286186"/>
              <a:gd name="connsiteX1" fmla="*/ 0 w 432770"/>
              <a:gd name="connsiteY1" fmla="*/ 167523 h 286186"/>
              <a:gd name="connsiteX2" fmla="*/ 118663 w 432770"/>
              <a:gd name="connsiteY2" fmla="*/ 279206 h 286186"/>
              <a:gd name="connsiteX3" fmla="*/ 293167 w 432770"/>
              <a:gd name="connsiteY3" fmla="*/ 286186 h 286186"/>
              <a:gd name="connsiteX4" fmla="*/ 432770 w 432770"/>
              <a:gd name="connsiteY4" fmla="*/ 167523 h 286186"/>
              <a:gd name="connsiteX5" fmla="*/ 432770 w 432770"/>
              <a:gd name="connsiteY5" fmla="*/ 13960 h 286186"/>
              <a:gd name="connsiteX6" fmla="*/ 6980 w 432770"/>
              <a:gd name="connsiteY6" fmla="*/ 0 h 286186"/>
              <a:gd name="connsiteX0" fmla="*/ 6980 w 432770"/>
              <a:gd name="connsiteY0" fmla="*/ 0 h 286186"/>
              <a:gd name="connsiteX1" fmla="*/ 0 w 432770"/>
              <a:gd name="connsiteY1" fmla="*/ 167523 h 286186"/>
              <a:gd name="connsiteX2" fmla="*/ 118663 w 432770"/>
              <a:gd name="connsiteY2" fmla="*/ 279206 h 286186"/>
              <a:gd name="connsiteX3" fmla="*/ 293167 w 432770"/>
              <a:gd name="connsiteY3" fmla="*/ 286186 h 286186"/>
              <a:gd name="connsiteX4" fmla="*/ 432770 w 432770"/>
              <a:gd name="connsiteY4" fmla="*/ 167523 h 286186"/>
              <a:gd name="connsiteX5" fmla="*/ 426852 w 432770"/>
              <a:gd name="connsiteY5" fmla="*/ 8041 h 286186"/>
              <a:gd name="connsiteX6" fmla="*/ 6980 w 432770"/>
              <a:gd name="connsiteY6" fmla="*/ 0 h 286186"/>
              <a:gd name="connsiteX0" fmla="*/ 6980 w 432770"/>
              <a:gd name="connsiteY0" fmla="*/ 3796 h 278145"/>
              <a:gd name="connsiteX1" fmla="*/ 0 w 432770"/>
              <a:gd name="connsiteY1" fmla="*/ 159482 h 278145"/>
              <a:gd name="connsiteX2" fmla="*/ 118663 w 432770"/>
              <a:gd name="connsiteY2" fmla="*/ 271165 h 278145"/>
              <a:gd name="connsiteX3" fmla="*/ 293167 w 432770"/>
              <a:gd name="connsiteY3" fmla="*/ 278145 h 278145"/>
              <a:gd name="connsiteX4" fmla="*/ 432770 w 432770"/>
              <a:gd name="connsiteY4" fmla="*/ 159482 h 278145"/>
              <a:gd name="connsiteX5" fmla="*/ 426852 w 432770"/>
              <a:gd name="connsiteY5" fmla="*/ 0 h 278145"/>
              <a:gd name="connsiteX6" fmla="*/ 6980 w 432770"/>
              <a:gd name="connsiteY6" fmla="*/ 3796 h 278145"/>
              <a:gd name="connsiteX0" fmla="*/ 0 w 434667"/>
              <a:gd name="connsiteY0" fmla="*/ 3796 h 278145"/>
              <a:gd name="connsiteX1" fmla="*/ 1897 w 434667"/>
              <a:gd name="connsiteY1" fmla="*/ 159482 h 278145"/>
              <a:gd name="connsiteX2" fmla="*/ 120560 w 434667"/>
              <a:gd name="connsiteY2" fmla="*/ 271165 h 278145"/>
              <a:gd name="connsiteX3" fmla="*/ 295064 w 434667"/>
              <a:gd name="connsiteY3" fmla="*/ 278145 h 278145"/>
              <a:gd name="connsiteX4" fmla="*/ 434667 w 434667"/>
              <a:gd name="connsiteY4" fmla="*/ 159482 h 278145"/>
              <a:gd name="connsiteX5" fmla="*/ 428749 w 434667"/>
              <a:gd name="connsiteY5" fmla="*/ 0 h 278145"/>
              <a:gd name="connsiteX6" fmla="*/ 0 w 434667"/>
              <a:gd name="connsiteY6" fmla="*/ 3796 h 278145"/>
              <a:gd name="connsiteX0" fmla="*/ 0 w 442135"/>
              <a:gd name="connsiteY0" fmla="*/ 3796 h 271165"/>
              <a:gd name="connsiteX1" fmla="*/ 1897 w 442135"/>
              <a:gd name="connsiteY1" fmla="*/ 159482 h 271165"/>
              <a:gd name="connsiteX2" fmla="*/ 120560 w 442135"/>
              <a:gd name="connsiteY2" fmla="*/ 271165 h 271165"/>
              <a:gd name="connsiteX3" fmla="*/ 442135 w 442135"/>
              <a:gd name="connsiteY3" fmla="*/ 265356 h 271165"/>
              <a:gd name="connsiteX4" fmla="*/ 434667 w 442135"/>
              <a:gd name="connsiteY4" fmla="*/ 159482 h 271165"/>
              <a:gd name="connsiteX5" fmla="*/ 428749 w 442135"/>
              <a:gd name="connsiteY5" fmla="*/ 0 h 271165"/>
              <a:gd name="connsiteX6" fmla="*/ 0 w 442135"/>
              <a:gd name="connsiteY6" fmla="*/ 3796 h 271165"/>
              <a:gd name="connsiteX0" fmla="*/ 0 w 442135"/>
              <a:gd name="connsiteY0" fmla="*/ 3796 h 265356"/>
              <a:gd name="connsiteX1" fmla="*/ 1897 w 442135"/>
              <a:gd name="connsiteY1" fmla="*/ 159482 h 265356"/>
              <a:gd name="connsiteX2" fmla="*/ 120560 w 442135"/>
              <a:gd name="connsiteY2" fmla="*/ 258376 h 265356"/>
              <a:gd name="connsiteX3" fmla="*/ 442135 w 442135"/>
              <a:gd name="connsiteY3" fmla="*/ 265356 h 265356"/>
              <a:gd name="connsiteX4" fmla="*/ 434667 w 442135"/>
              <a:gd name="connsiteY4" fmla="*/ 159482 h 265356"/>
              <a:gd name="connsiteX5" fmla="*/ 428749 w 442135"/>
              <a:gd name="connsiteY5" fmla="*/ 0 h 265356"/>
              <a:gd name="connsiteX6" fmla="*/ 0 w 442135"/>
              <a:gd name="connsiteY6" fmla="*/ 3796 h 265356"/>
              <a:gd name="connsiteX0" fmla="*/ 0 w 434667"/>
              <a:gd name="connsiteY0" fmla="*/ 3796 h 265356"/>
              <a:gd name="connsiteX1" fmla="*/ 1897 w 434667"/>
              <a:gd name="connsiteY1" fmla="*/ 159482 h 265356"/>
              <a:gd name="connsiteX2" fmla="*/ 120560 w 434667"/>
              <a:gd name="connsiteY2" fmla="*/ 258376 h 265356"/>
              <a:gd name="connsiteX3" fmla="*/ 429346 w 434667"/>
              <a:gd name="connsiteY3" fmla="*/ 265356 h 265356"/>
              <a:gd name="connsiteX4" fmla="*/ 434667 w 434667"/>
              <a:gd name="connsiteY4" fmla="*/ 159482 h 265356"/>
              <a:gd name="connsiteX5" fmla="*/ 428749 w 434667"/>
              <a:gd name="connsiteY5" fmla="*/ 0 h 265356"/>
              <a:gd name="connsiteX6" fmla="*/ 0 w 434667"/>
              <a:gd name="connsiteY6" fmla="*/ 3796 h 2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667" h="265356">
                <a:moveTo>
                  <a:pt x="0" y="3796"/>
                </a:moveTo>
                <a:cubicBezTo>
                  <a:pt x="632" y="55691"/>
                  <a:pt x="1265" y="107587"/>
                  <a:pt x="1897" y="159482"/>
                </a:cubicBezTo>
                <a:lnTo>
                  <a:pt x="120560" y="258376"/>
                </a:lnTo>
                <a:lnTo>
                  <a:pt x="429346" y="265356"/>
                </a:lnTo>
                <a:lnTo>
                  <a:pt x="434667" y="159482"/>
                </a:lnTo>
                <a:lnTo>
                  <a:pt x="428749" y="0"/>
                </a:lnTo>
                <a:lnTo>
                  <a:pt x="0" y="3796"/>
                </a:lnTo>
                <a:close/>
              </a:path>
            </a:pathLst>
          </a:custGeom>
          <a:solidFill>
            <a:srgbClr val="00B050">
              <a:alpha val="18000"/>
            </a:srgbClr>
          </a:solidFill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7290848" y="3615440"/>
            <a:ext cx="161047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accent5">
                    <a:lumMod val="50000"/>
                  </a:schemeClr>
                </a:solidFill>
              </a:rPr>
              <a:t>Australian Marine Park Science Atlas</a:t>
            </a:r>
          </a:p>
          <a:p>
            <a:r>
              <a:rPr lang="en-AU" sz="1400" i="1" dirty="0" smtClean="0">
                <a:solidFill>
                  <a:schemeClr val="accent5">
                    <a:lumMod val="50000"/>
                  </a:schemeClr>
                </a:solidFill>
              </a:rPr>
              <a:t>2018+</a:t>
            </a:r>
          </a:p>
          <a:p>
            <a:r>
              <a:rPr lang="en-AU" sz="1400" i="1" dirty="0" smtClean="0">
                <a:solidFill>
                  <a:schemeClr val="accent5">
                    <a:lumMod val="50000"/>
                  </a:schemeClr>
                </a:solidFill>
              </a:rPr>
              <a:t>Parks Australia</a:t>
            </a:r>
            <a:endParaRPr lang="en-AU" sz="1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01511" y="2788838"/>
            <a:ext cx="17644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tx2">
                    <a:lumMod val="75000"/>
                  </a:schemeClr>
                </a:solidFill>
              </a:rPr>
              <a:t>NESP eAtlas</a:t>
            </a:r>
          </a:p>
          <a:p>
            <a:r>
              <a:rPr lang="en-AU" sz="1400" i="1" dirty="0" smtClean="0">
                <a:solidFill>
                  <a:schemeClr val="tx2">
                    <a:lumMod val="75000"/>
                  </a:schemeClr>
                </a:solidFill>
              </a:rPr>
              <a:t>2009 +</a:t>
            </a:r>
          </a:p>
          <a:p>
            <a:r>
              <a:rPr lang="en-AU" sz="1400" i="1" dirty="0" smtClean="0">
                <a:solidFill>
                  <a:schemeClr val="tx2">
                    <a:lumMod val="75000"/>
                  </a:schemeClr>
                </a:solidFill>
              </a:rPr>
              <a:t>MTSRF, NERP, NESP</a:t>
            </a:r>
            <a:endParaRPr lang="en-AU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22205" y="1084839"/>
            <a:ext cx="19651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00642D"/>
                </a:solidFill>
              </a:rPr>
              <a:t>Torres Strait eAtlas</a:t>
            </a:r>
          </a:p>
          <a:p>
            <a:r>
              <a:rPr lang="en-AU" sz="1400" i="1" dirty="0" smtClean="0">
                <a:solidFill>
                  <a:srgbClr val="00642D"/>
                </a:solidFill>
              </a:rPr>
              <a:t>2013+</a:t>
            </a:r>
          </a:p>
          <a:p>
            <a:r>
              <a:rPr lang="en-AU" sz="1400" i="1" dirty="0" smtClean="0">
                <a:solidFill>
                  <a:srgbClr val="00642D"/>
                </a:solidFill>
              </a:rPr>
              <a:t>NERP, NESP, TSRA</a:t>
            </a:r>
            <a:endParaRPr lang="en-AU" sz="1400" i="1" dirty="0">
              <a:solidFill>
                <a:srgbClr val="00642D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041150" y="3032666"/>
            <a:ext cx="19651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777400"/>
                </a:solidFill>
              </a:rPr>
              <a:t>Ningaloo Atlas</a:t>
            </a:r>
          </a:p>
          <a:p>
            <a:r>
              <a:rPr lang="en-AU" sz="1400" i="1" dirty="0" smtClean="0">
                <a:solidFill>
                  <a:srgbClr val="777400"/>
                </a:solidFill>
              </a:rPr>
              <a:t>2010 – 2014</a:t>
            </a:r>
          </a:p>
          <a:p>
            <a:r>
              <a:rPr lang="en-AU" sz="1400" i="1" dirty="0" smtClean="0">
                <a:solidFill>
                  <a:srgbClr val="777400"/>
                </a:solidFill>
              </a:rPr>
              <a:t>BHP</a:t>
            </a:r>
            <a:endParaRPr lang="en-AU" sz="1400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3255301" y="2022780"/>
            <a:ext cx="18334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accent2">
                    <a:lumMod val="50000"/>
                  </a:schemeClr>
                </a:solidFill>
              </a:rPr>
              <a:t>North West Atlas</a:t>
            </a:r>
          </a:p>
          <a:p>
            <a:r>
              <a:rPr lang="en-AU" sz="1400" i="1" dirty="0" smtClean="0">
                <a:solidFill>
                  <a:schemeClr val="accent2">
                    <a:lumMod val="50000"/>
                  </a:schemeClr>
                </a:solidFill>
              </a:rPr>
              <a:t>2015+</a:t>
            </a:r>
          </a:p>
          <a:p>
            <a:r>
              <a:rPr lang="en-AU" sz="1400" i="1" dirty="0" smtClean="0">
                <a:solidFill>
                  <a:schemeClr val="accent2">
                    <a:lumMod val="50000"/>
                  </a:schemeClr>
                </a:solidFill>
              </a:rPr>
              <a:t>PTTEP, NESP</a:t>
            </a:r>
            <a:endParaRPr lang="en-AU" sz="14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03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New dataset – Keep a journal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812" y="1532589"/>
            <a:ext cx="5380186" cy="9830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812" y="2845854"/>
            <a:ext cx="5506537" cy="35464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53456" y="1654789"/>
            <a:ext cx="244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Can be a short text file – processing.txt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553456" y="2811779"/>
            <a:ext cx="244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Or longer if there are more steps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41219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New dataset – Keep a journal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356387" y="1516953"/>
            <a:ext cx="2568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Can be a Word document with screenshots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097" y="1516953"/>
            <a:ext cx="5990896" cy="33085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151" y="5005552"/>
            <a:ext cx="7086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Keys are: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Providence of the source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Recording the processing steps used to create the dataset.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Not a metadata record, but a great starting point.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458775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838" y="229872"/>
            <a:ext cx="4643131" cy="694506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New dataset - Make filename match journal steps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Link processing steps with generated files using step number.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Allows picking up / checking the processing from an intermediate step.</a:t>
            </a:r>
            <a:endParaRPr lang="en-AU" dirty="0"/>
          </a:p>
        </p:txBody>
      </p:sp>
      <p:grpSp>
        <p:nvGrpSpPr>
          <p:cNvPr id="3" name="Group 2"/>
          <p:cNvGrpSpPr/>
          <p:nvPr/>
        </p:nvGrpSpPr>
        <p:grpSpPr>
          <a:xfrm>
            <a:off x="2121408" y="2985856"/>
            <a:ext cx="5257800" cy="2932295"/>
            <a:chOff x="1681751" y="1875521"/>
            <a:chExt cx="8736444" cy="4872347"/>
          </a:xfrm>
        </p:grpSpPr>
        <p:pic>
          <p:nvPicPr>
            <p:cNvPr id="1028" name="Picture 4" descr="C:\Users\elawrey\AppData\Local\Temp\SNAGHTML9b20e3c8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3588" y="1875521"/>
              <a:ext cx="4174607" cy="4872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7799672" y="2678068"/>
              <a:ext cx="264695" cy="3104148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1751" y="1875679"/>
              <a:ext cx="4169687" cy="4872188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2056598" y="4899901"/>
              <a:ext cx="336884" cy="368969"/>
            </a:xfrm>
            <a:prstGeom prst="ellipse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2473694" y="4675312"/>
              <a:ext cx="5237747" cy="409073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048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Publishing datasets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947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eAtlas publishing workflow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Projects are taken through: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b="1" dirty="0" smtClean="0"/>
              <a:t>Data discussion </a:t>
            </a:r>
            <a:r>
              <a:rPr lang="en-AU" dirty="0" smtClean="0"/>
              <a:t>– one-on-one discussion about expected data products expected from the project. Early in the project.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b="1" dirty="0" smtClean="0">
                <a:hlinkClick r:id="rId2"/>
              </a:rPr>
              <a:t>Data management plan </a:t>
            </a:r>
            <a:r>
              <a:rPr lang="en-AU" dirty="0" smtClean="0"/>
              <a:t>– Record of how data will be used in the project and more detail of expected data. Mid way through project.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Final data submission – Complete a </a:t>
            </a:r>
            <a:r>
              <a:rPr lang="en-AU" b="1" dirty="0" smtClean="0">
                <a:hlinkClick r:id="rId3"/>
              </a:rPr>
              <a:t>dataset report</a:t>
            </a:r>
            <a:r>
              <a:rPr lang="en-AU" dirty="0" smtClean="0"/>
              <a:t>. Team reviews the submission, data and documentation. Queries data provider for more information when needed. All information is recorded in the metadata record.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Spatial data is visualised in map portal for allow users to quickly understand the scope of the dataset.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44075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Dataset report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eAtlas Dataset Report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Captures documentation about datasets without users needing to know ISO19115.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Multiple fields in the template are all put in the metadata abstract.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We review the submitted report and data then convert to ISO19115/19139 MCP 2.0 records.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887732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476374" y="5591175"/>
            <a:ext cx="748474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content of this presentation is made available under a </a:t>
            </a:r>
            <a:r>
              <a:rPr lang="en-AU" sz="1100" dirty="0">
                <a:hlinkClick r:id="rId3"/>
              </a:rPr>
              <a:t>Creative Commons Attribution 3.0 Australia</a:t>
            </a:r>
            <a:r>
              <a:rPr lang="en-AU" sz="1100" dirty="0"/>
              <a:t> </a:t>
            </a:r>
            <a:r>
              <a:rPr lang="en-A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license, except for the </a:t>
            </a:r>
            <a:r>
              <a:rPr lang="en-A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logos. </a:t>
            </a:r>
            <a:r>
              <a:rPr lang="en-A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These trademarks are used with permission from their respective owners.</a:t>
            </a:r>
          </a:p>
          <a:p>
            <a:pPr>
              <a:defRPr/>
            </a:pPr>
            <a:r>
              <a:rPr lang="en-A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Eric Lawrey, </a:t>
            </a:r>
            <a:r>
              <a:rPr lang="en-A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eAtlas, AIMS</a:t>
            </a:r>
            <a:endParaRPr lang="en-AU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356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5699125"/>
            <a:ext cx="12287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elawrey\Documents\2015\graphics\e-Atlas-logo-v2\logo\exports_v2\eAtlas-logo-vert-MED-transpar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25" y="1133454"/>
            <a:ext cx="1171719" cy="11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elawrey\Documents\2015\graphics\e-Atlas-logo-v2\logo\exports_v2\Torres-Strait-eAtlas_VSM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694" y="1592731"/>
            <a:ext cx="15430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elawrey\Documents\2015\NWAtlas\north-west-atlas-graphics\logo\exports\North-West-Atlas-logo-Colour-pale-bg-M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705" y="1472789"/>
            <a:ext cx="1492250" cy="81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2168" y="3020227"/>
            <a:ext cx="7772400" cy="1362075"/>
          </a:xfrm>
        </p:spPr>
        <p:txBody>
          <a:bodyPr/>
          <a:lstStyle/>
          <a:p>
            <a:pPr algn="ctr"/>
            <a:r>
              <a:rPr lang="en-AU" dirty="0" smtClean="0"/>
              <a:t>Thank You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713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What can you do with </a:t>
            </a:r>
            <a:r>
              <a:rPr lang="en-AU" smtClean="0"/>
              <a:t>the eAtlas?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01160" y="1912454"/>
            <a:ext cx="8147540" cy="3966059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mtClean="0"/>
              <a:t>Search </a:t>
            </a:r>
            <a:r>
              <a:rPr lang="en-AU" dirty="0" smtClean="0"/>
              <a:t>and discover datasets and projects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dirty="0" smtClean="0"/>
              <a:t>Evaluate spatial datasets (fit for purpose)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dirty="0" smtClean="0"/>
              <a:t>Investigate datasets and their relationships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dirty="0" smtClean="0"/>
              <a:t>Share and communicate what you have found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627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eAtlas team role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7976"/>
            <a:ext cx="4536831" cy="4353238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Maintain and develop </a:t>
            </a:r>
            <a:r>
              <a:rPr lang="en-US" dirty="0" err="1" smtClean="0"/>
              <a:t>eAtlas</a:t>
            </a:r>
            <a:r>
              <a:rPr lang="en-US" dirty="0" smtClean="0"/>
              <a:t>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Provide training for content editors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Work </a:t>
            </a:r>
            <a:r>
              <a:rPr lang="en-US" dirty="0"/>
              <a:t>with </a:t>
            </a:r>
            <a:r>
              <a:rPr lang="en-US" dirty="0" smtClean="0"/>
              <a:t>NESP TWQ research </a:t>
            </a:r>
            <a:r>
              <a:rPr lang="en-US" dirty="0"/>
              <a:t>projects </a:t>
            </a:r>
            <a:r>
              <a:rPr lang="en-US" dirty="0" smtClean="0"/>
              <a:t>to </a:t>
            </a:r>
            <a:r>
              <a:rPr lang="en-US" dirty="0"/>
              <a:t>capture and visualize their data</a:t>
            </a:r>
            <a:r>
              <a:rPr lang="en-US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Work with management agencies.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Over 3500 </a:t>
            </a:r>
            <a:r>
              <a:rPr lang="en-US" dirty="0"/>
              <a:t>map layers from </a:t>
            </a:r>
            <a:r>
              <a:rPr lang="en-US" dirty="0" smtClean="0"/>
              <a:t>16 </a:t>
            </a:r>
            <a:r>
              <a:rPr lang="en-US" dirty="0"/>
              <a:t>institutions</a:t>
            </a:r>
            <a:r>
              <a:rPr lang="en-US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Feed into national portals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991759" y="2535554"/>
            <a:ext cx="4152241" cy="2306861"/>
            <a:chOff x="4724473" y="2535554"/>
            <a:chExt cx="4152241" cy="2306861"/>
          </a:xfrm>
        </p:grpSpPr>
        <p:sp>
          <p:nvSpPr>
            <p:cNvPr id="6" name="Rounded Rectangle 5"/>
            <p:cNvSpPr/>
            <p:nvPr/>
          </p:nvSpPr>
          <p:spPr>
            <a:xfrm>
              <a:off x="5831100" y="3498807"/>
              <a:ext cx="1245424" cy="471646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7" name="Picture 18" descr="e-Atlas_Full_LB_v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8949" y="3546408"/>
              <a:ext cx="1107117" cy="37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 descr="X:\photos\Logos\2014\JCU_Logo_RGB-crop-transparent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624" b="13740"/>
            <a:stretch/>
          </p:blipFill>
          <p:spPr bwMode="auto">
            <a:xfrm>
              <a:off x="5044895" y="4099363"/>
              <a:ext cx="377251" cy="634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X:\photos\Logos\2014\CSIRO\CSIRO_Grad_CMYK_l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066" y="2578289"/>
              <a:ext cx="550939" cy="55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2" r="72157"/>
            <a:stretch/>
          </p:blipFill>
          <p:spPr bwMode="auto">
            <a:xfrm>
              <a:off x="5422146" y="2646498"/>
              <a:ext cx="378244" cy="486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3" t="9958" r="62319" b="-1"/>
            <a:stretch/>
          </p:blipFill>
          <p:spPr bwMode="auto">
            <a:xfrm>
              <a:off x="7076524" y="4369388"/>
              <a:ext cx="480481" cy="42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Left-Right Arrow 11"/>
            <p:cNvSpPr/>
            <p:nvPr/>
          </p:nvSpPr>
          <p:spPr>
            <a:xfrm rot="19468169">
              <a:off x="5452033" y="4018968"/>
              <a:ext cx="368644" cy="254655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Left-Right Arrow 12"/>
            <p:cNvSpPr/>
            <p:nvPr/>
          </p:nvSpPr>
          <p:spPr>
            <a:xfrm rot="3008222" flipV="1">
              <a:off x="5624785" y="3253662"/>
              <a:ext cx="368644" cy="126348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Left-Right Arrow 13"/>
            <p:cNvSpPr/>
            <p:nvPr/>
          </p:nvSpPr>
          <p:spPr>
            <a:xfrm rot="18591778">
              <a:off x="6837246" y="3145893"/>
              <a:ext cx="368644" cy="250830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Left-Right Arrow 14"/>
            <p:cNvSpPr/>
            <p:nvPr/>
          </p:nvSpPr>
          <p:spPr>
            <a:xfrm rot="3008222" flipV="1">
              <a:off x="6885023" y="4124241"/>
              <a:ext cx="368644" cy="126348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6" name="Picture 2" descr="AIMS logo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33" r="9406" b="36548"/>
            <a:stretch/>
          </p:blipFill>
          <p:spPr bwMode="auto">
            <a:xfrm>
              <a:off x="6390943" y="4491113"/>
              <a:ext cx="519051" cy="351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Up-Down Arrow 16"/>
            <p:cNvSpPr/>
            <p:nvPr/>
          </p:nvSpPr>
          <p:spPr>
            <a:xfrm>
              <a:off x="6539003" y="4040044"/>
              <a:ext cx="219155" cy="363947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8" name="Picture 7" descr="X:\photos\Logos\2014\NEWWetTropicsLogo\WTMA HORIZONTAL LOGO\CMYK\JPG\WTMA LOGO HOR CMYK (XSM)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" t="12747" r="79068" b="14062"/>
            <a:stretch/>
          </p:blipFill>
          <p:spPr bwMode="auto">
            <a:xfrm>
              <a:off x="6163190" y="2535554"/>
              <a:ext cx="487279" cy="513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Up-Down Arrow 18"/>
            <p:cNvSpPr/>
            <p:nvPr/>
          </p:nvSpPr>
          <p:spPr>
            <a:xfrm>
              <a:off x="6363233" y="3055539"/>
              <a:ext cx="136078" cy="363947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0" name="Picture 5" descr="X:\photos\Logos\2014\TSRA_transparent_small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49"/>
            <a:stretch/>
          </p:blipFill>
          <p:spPr bwMode="auto">
            <a:xfrm>
              <a:off x="4724473" y="3474971"/>
              <a:ext cx="569336" cy="530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Left-Right Arrow 20"/>
            <p:cNvSpPr/>
            <p:nvPr/>
          </p:nvSpPr>
          <p:spPr>
            <a:xfrm>
              <a:off x="5361967" y="3606587"/>
              <a:ext cx="408954" cy="238262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Up-Down Arrow 21"/>
            <p:cNvSpPr/>
            <p:nvPr/>
          </p:nvSpPr>
          <p:spPr>
            <a:xfrm>
              <a:off x="6042455" y="4040044"/>
              <a:ext cx="136078" cy="363947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3" name="Picture 5" descr="X:\photos\Logos\2014\TSRA_transparent_small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4" r="55695" b="19565"/>
            <a:stretch/>
          </p:blipFill>
          <p:spPr bwMode="auto">
            <a:xfrm>
              <a:off x="5801901" y="4458734"/>
              <a:ext cx="573618" cy="383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ight Arrow 23"/>
            <p:cNvSpPr/>
            <p:nvPr/>
          </p:nvSpPr>
          <p:spPr>
            <a:xfrm>
              <a:off x="7159439" y="3498810"/>
              <a:ext cx="576469" cy="18663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7159439" y="3818804"/>
              <a:ext cx="576469" cy="18663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845239" y="3347517"/>
              <a:ext cx="7056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RDA</a:t>
              </a:r>
              <a:endParaRPr lang="en-AU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865118" y="3750893"/>
              <a:ext cx="1011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AODN</a:t>
              </a:r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74538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Demonstration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298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Demonstration 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Content Management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Website front page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Articles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People / Organisation / Projects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Photo pages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Embedded maps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Map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Adding layers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Pulling out stories from available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Metadata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Multiple sites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958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IM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AIMS</Template>
  <TotalTime>30365</TotalTime>
  <Words>1871</Words>
  <Application>Microsoft Office PowerPoint</Application>
  <PresentationFormat>On-screen Show (4:3)</PresentationFormat>
  <Paragraphs>387</Paragraphs>
  <Slides>56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Arial Narrow</vt:lpstr>
      <vt:lpstr>Calibri</vt:lpstr>
      <vt:lpstr>AIMS</vt:lpstr>
      <vt:lpstr>Custom Design</vt:lpstr>
      <vt:lpstr>eAtlas – Content Editors Introduction</vt:lpstr>
      <vt:lpstr>What is the eAtlas?</vt:lpstr>
      <vt:lpstr>What is the eAtlas?</vt:lpstr>
      <vt:lpstr>Improving access to research data</vt:lpstr>
      <vt:lpstr>eAtlas Platform – multiple sites</vt:lpstr>
      <vt:lpstr>What can you do with the eAtlas?</vt:lpstr>
      <vt:lpstr>eAtlas team role</vt:lpstr>
      <vt:lpstr>Demonstration</vt:lpstr>
      <vt:lpstr>Demonstration </vt:lpstr>
      <vt:lpstr>Relationship between Dugongs (JCU) and Seagrass (QDPI)</vt:lpstr>
      <vt:lpstr>Shipping – Vessel tracking (AMSA)</vt:lpstr>
      <vt:lpstr>Bathymetry</vt:lpstr>
      <vt:lpstr>Elements of stories</vt:lpstr>
      <vt:lpstr>Content types</vt:lpstr>
      <vt:lpstr>eAtlas website</vt:lpstr>
      <vt:lpstr>Articles</vt:lpstr>
      <vt:lpstr>Articles - Embedded videos</vt:lpstr>
      <vt:lpstr>Articles – Embedded maps</vt:lpstr>
      <vt:lpstr>Each photo is a new page</vt:lpstr>
      <vt:lpstr>Photos as mini-articles</vt:lpstr>
      <vt:lpstr>Photos link to their use</vt:lpstr>
      <vt:lpstr>Discoverable in Google</vt:lpstr>
      <vt:lpstr>People / Organisations</vt:lpstr>
      <vt:lpstr>Project pages</vt:lpstr>
      <vt:lpstr>Metadata pages</vt:lpstr>
      <vt:lpstr>Map layers</vt:lpstr>
      <vt:lpstr>Design and Architecture</vt:lpstr>
      <vt:lpstr>Design Philosophy</vt:lpstr>
      <vt:lpstr>Content Preparation</vt:lpstr>
      <vt:lpstr>Key eAtlas systems</vt:lpstr>
      <vt:lpstr>eAtlas Systems Overview</vt:lpstr>
      <vt:lpstr>eAtlas metadata system</vt:lpstr>
      <vt:lpstr>eAtlas metadata system</vt:lpstr>
      <vt:lpstr>eAtlas Metadata System</vt:lpstr>
      <vt:lpstr>GeoServer</vt:lpstr>
      <vt:lpstr>AtlasMapper</vt:lpstr>
      <vt:lpstr>AtlasMapper – Integration of Map Services</vt:lpstr>
      <vt:lpstr>eAtlas Content Management System</vt:lpstr>
      <vt:lpstr>Shared Conent – Multi-site branding</vt:lpstr>
      <vt:lpstr>Pydio – Getting files on the server</vt:lpstr>
      <vt:lpstr>Pydio – Files for download</vt:lpstr>
      <vt:lpstr>Photo management</vt:lpstr>
      <vt:lpstr>Image Metadata editor</vt:lpstr>
      <vt:lpstr>eAtlas Repository</vt:lpstr>
      <vt:lpstr>eAtlas Repository</vt:lpstr>
      <vt:lpstr>eAtlas Repository</vt:lpstr>
      <vt:lpstr>eAtlas Repository</vt:lpstr>
      <vt:lpstr>Barriers to sharing of data</vt:lpstr>
      <vt:lpstr>Creating new datasets</vt:lpstr>
      <vt:lpstr>New dataset – Keep a journal</vt:lpstr>
      <vt:lpstr>New dataset – Keep a journal</vt:lpstr>
      <vt:lpstr>New dataset - Make filename match journal steps</vt:lpstr>
      <vt:lpstr>Publishing datasets</vt:lpstr>
      <vt:lpstr>eAtlas publishing workflow</vt:lpstr>
      <vt:lpstr>Dataset report</vt:lpstr>
      <vt:lpstr>Thank You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Johanna Johnson</dc:creator>
  <cp:lastModifiedBy>Eric Lawrey</cp:lastModifiedBy>
  <cp:revision>309</cp:revision>
  <cp:lastPrinted>2015-05-21T05:48:46Z</cp:lastPrinted>
  <dcterms:created xsi:type="dcterms:W3CDTF">2012-06-27T05:23:35Z</dcterms:created>
  <dcterms:modified xsi:type="dcterms:W3CDTF">2019-01-30T07:11:46Z</dcterms:modified>
</cp:coreProperties>
</file>